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7"/>
  </p:notesMasterIdLst>
  <p:handoutMasterIdLst>
    <p:handoutMasterId r:id="rId28"/>
  </p:handoutMasterIdLst>
  <p:sldIdLst>
    <p:sldId id="257" r:id="rId8"/>
    <p:sldId id="279" r:id="rId9"/>
    <p:sldId id="280" r:id="rId10"/>
    <p:sldId id="281" r:id="rId11"/>
    <p:sldId id="282" r:id="rId12"/>
    <p:sldId id="283" r:id="rId13"/>
    <p:sldId id="284" r:id="rId14"/>
    <p:sldId id="285" r:id="rId15"/>
    <p:sldId id="286" r:id="rId16"/>
    <p:sldId id="287" r:id="rId17"/>
    <p:sldId id="288" r:id="rId18"/>
    <p:sldId id="290" r:id="rId19"/>
    <p:sldId id="291" r:id="rId20"/>
    <p:sldId id="292" r:id="rId21"/>
    <p:sldId id="293" r:id="rId22"/>
    <p:sldId id="294" r:id="rId23"/>
    <p:sldId id="295" r:id="rId24"/>
    <p:sldId id="276" r:id="rId25"/>
    <p:sldId id="277" r:id="rId26"/>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99" autoAdjust="0"/>
  </p:normalViewPr>
  <p:slideViewPr>
    <p:cSldViewPr>
      <p:cViewPr varScale="1">
        <p:scale>
          <a:sx n="93" d="100"/>
          <a:sy n="93" d="100"/>
        </p:scale>
        <p:origin x="2200"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8708D1-B0A0-46DD-B1F3-0794E24CA849}" type="datetimeFigureOut">
              <a:rPr lang="en-US" smtClean="0"/>
              <a:t>10/6/20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9D6681-2E62-4859-BCEA-8728CD940057}" type="slidenum">
              <a:rPr lang="en-US" smtClean="0"/>
              <a:t>‹#›</a:t>
            </a:fld>
            <a:endParaRPr lang="en-US"/>
          </a:p>
        </p:txBody>
      </p:sp>
    </p:spTree>
    <p:extLst>
      <p:ext uri="{BB962C8B-B14F-4D97-AF65-F5344CB8AC3E}">
        <p14:creationId xmlns:p14="http://schemas.microsoft.com/office/powerpoint/2010/main" val="3188041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dirty="0"/>
              <a:t>[Thank your audience for coming and introduce yourself.] </a:t>
            </a:r>
          </a:p>
          <a:p>
            <a:endParaRPr lang="en-US" sz="1200" dirty="0"/>
          </a:p>
          <a:p>
            <a:r>
              <a:rPr lang="en-US" sz="1200" dirty="0"/>
              <a:t>The Bicycle Friendly America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A01E7B6-3931-4849-A0A5-D309303C85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a:ea typeface="ＭＳ Ｐゴシック" pitchFamily="16" charset="-128"/>
            </a:endParaRPr>
          </a:p>
        </p:txBody>
      </p:sp>
      <p:sp>
        <p:nvSpPr>
          <p:cNvPr id="4506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BEB41CA6-49D0-42CA-A537-21B96A09C762}" type="slidenum">
              <a:rPr lang="en-US" smtClean="0">
                <a:latin typeface="Calibri" pitchFamily="34" charset="0"/>
                <a:ea typeface="ＭＳ Ｐゴシック" pitchFamily="16" charset="-128"/>
              </a:rPr>
              <a:pPr/>
              <a:t>10</a:t>
            </a:fld>
            <a:endParaRPr lang="en-US">
              <a:latin typeface="Calibri" pitchFamily="34" charset="0"/>
              <a:ea typeface="ＭＳ Ｐゴシック" pitchFamily="1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78F15D95-4E55-4B5F-877E-AD7036CC02F7}" type="slidenum">
              <a:rPr lang="en-US" smtClean="0">
                <a:latin typeface="Calibri" pitchFamily="34" charset="0"/>
                <a:ea typeface="ＭＳ Ｐゴシック" pitchFamily="16" charset="-128"/>
              </a:rPr>
              <a:pPr/>
              <a:t>11</a:t>
            </a:fld>
            <a:endParaRPr lang="en-US">
              <a:latin typeface="Calibri" pitchFamily="34" charset="0"/>
              <a:ea typeface="ＭＳ Ｐゴシック" pitchFamily="16" charset="-128"/>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5A108C-96C1-4CBC-9B64-6BB06DBCF1BF}" type="slidenum">
              <a:rPr lang="en-US" sz="1200"/>
              <a:pPr algn="r"/>
              <a:t>11</a:t>
            </a:fld>
            <a:endParaRPr lang="en-US" sz="1200"/>
          </a:p>
        </p:txBody>
      </p:sp>
      <p:sp>
        <p:nvSpPr>
          <p:cNvPr id="47108"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40965" name="Rectangle 3"/>
          <p:cNvSpPr>
            <a:spLocks noGrp="1" noChangeArrowheads="1"/>
          </p:cNvSpPr>
          <p:nvPr>
            <p:ph type="body" idx="1"/>
          </p:nvPr>
        </p:nvSpPr>
        <p:spPr bwMode="auto">
          <a:xfrm>
            <a:off x="914400" y="4343400"/>
            <a:ext cx="5029200" cy="4114800"/>
          </a:xfrm>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Bicycle Friendly Community (BFC℠) program provides a roadmap to improve conditions for bicycling and the guidance to make your distinct vision for a better, </a:t>
            </a:r>
            <a:r>
              <a:rPr lang="en-US" sz="1200" kern="1200" dirty="0" err="1">
                <a:solidFill>
                  <a:schemeClr val="tx1"/>
                </a:solidFill>
                <a:effectLst/>
                <a:latin typeface="+mn-lt"/>
                <a:ea typeface="+mn-ea"/>
                <a:cs typeface="+mn-cs"/>
              </a:rPr>
              <a:t>bikeable</a:t>
            </a:r>
            <a:r>
              <a:rPr lang="en-US" sz="1200" kern="1200" dirty="0">
                <a:solidFill>
                  <a:schemeClr val="tx1"/>
                </a:solidFill>
                <a:effectLst/>
                <a:latin typeface="+mn-lt"/>
                <a:ea typeface="+mn-ea"/>
                <a:cs typeface="+mn-cs"/>
              </a:rPr>
              <a:t> community a reality.</a:t>
            </a:r>
          </a:p>
          <a:p>
            <a:pPr marL="228600" indent="-228600">
              <a:defRPr/>
            </a:pPr>
            <a:endParaRPr lang="en-US" dirty="0">
              <a:ea typeface="ＭＳ Ｐゴシック" pitchFamily="1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83792CC2-2935-403D-BB95-2B5FFB6570F2}" type="slidenum">
              <a:rPr lang="en-US" smtClean="0">
                <a:latin typeface="Calibri" pitchFamily="34" charset="0"/>
                <a:ea typeface="ＭＳ Ｐゴシック" pitchFamily="16" charset="-128"/>
              </a:rPr>
              <a:pPr/>
              <a:t>12</a:t>
            </a:fld>
            <a:endParaRPr lang="en-US">
              <a:latin typeface="Calibri" pitchFamily="34" charset="0"/>
              <a:ea typeface="ＭＳ Ｐゴシック" pitchFamily="16" charset="-128"/>
            </a:endParaRPr>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A67F49-28BB-4CCE-A572-FC67419DDE1D}" type="slidenum">
              <a:rPr lang="en-US" sz="1200"/>
              <a:pPr algn="r"/>
              <a:t>12</a:t>
            </a:fld>
            <a:endParaRPr lang="en-US" sz="1200"/>
          </a:p>
        </p:txBody>
      </p:sp>
      <p:sp>
        <p:nvSpPr>
          <p:cNvPr id="50180"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44037" name="Rectangle 3"/>
          <p:cNvSpPr>
            <a:spLocks noGrp="1" noChangeArrowheads="1"/>
          </p:cNvSpPr>
          <p:nvPr>
            <p:ph type="body" idx="1"/>
          </p:nvPr>
        </p:nvSpPr>
        <p:spPr bwMode="auto">
          <a:xfrm>
            <a:off x="914400" y="4343400"/>
            <a:ext cx="5029200" cy="4114800"/>
          </a:xfrm>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a:t>Through the Bicycle Friendly Business (BFB℠) program, employers are recognized for their efforts to encourage a more welcoming atmosphere for bicycling</a:t>
            </a:r>
            <a:r>
              <a:rPr lang="en-US" baseline="0" dirty="0"/>
              <a:t> </a:t>
            </a:r>
            <a:r>
              <a:rPr lang="en-US" dirty="0"/>
              <a:t>employees, customers, and the community.</a:t>
            </a:r>
          </a:p>
          <a:p>
            <a:pPr marL="228600" indent="-228600">
              <a:defRPr/>
            </a:pPr>
            <a:endParaRPr lang="en-US" dirty="0">
              <a:ea typeface="ＭＳ Ｐゴシック" pitchFamily="1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a:ea typeface="ＭＳ Ｐゴシック" pitchFamily="16" charset="-128"/>
            </a:endParaRPr>
          </a:p>
        </p:txBody>
      </p:sp>
      <p:sp>
        <p:nvSpPr>
          <p:cNvPr id="5120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97E3FEE-26F9-4944-95E0-EAC5AD331DC4}" type="slidenum">
              <a:rPr lang="en-US" smtClean="0">
                <a:latin typeface="Calibri" pitchFamily="34" charset="0"/>
                <a:ea typeface="ＭＳ Ｐゴシック" pitchFamily="16" charset="-128"/>
              </a:rPr>
              <a:pPr/>
              <a:t>13</a:t>
            </a:fld>
            <a:endParaRPr lang="en-US">
              <a:latin typeface="Calibri" pitchFamily="34" charset="0"/>
              <a:ea typeface="ＭＳ Ｐゴシック" pitchFamily="1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1" name="Notes Placeholder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Georgia" pitchFamily="18" charset="0"/>
                <a:ea typeface="+mn-ea"/>
                <a:cs typeface="+mn-cs"/>
              </a:rPr>
              <a:t>The Bicycle Friendly State </a:t>
            </a:r>
            <a:r>
              <a:rPr lang="en-US" sz="1200" dirty="0">
                <a:solidFill>
                  <a:schemeClr val="tx1"/>
                </a:solidFill>
                <a:latin typeface="Georgia" pitchFamily="18" charset="0"/>
                <a:sym typeface="Arial" charset="0"/>
              </a:rPr>
              <a:t>(BFS℠) </a:t>
            </a:r>
            <a:r>
              <a:rPr lang="en-US" sz="1200" dirty="0">
                <a:solidFill>
                  <a:schemeClr val="tx1"/>
                </a:solidFill>
                <a:latin typeface="Georgia" pitchFamily="18" charset="0"/>
                <a:ea typeface="+mn-ea"/>
                <a:cs typeface="+mn-cs"/>
              </a:rPr>
              <a:t>program is the biannual ranking of all 50 states’ progress toward promoting and embracing biking for transportation and recreation. </a:t>
            </a:r>
          </a:p>
          <a:p>
            <a:pPr>
              <a:defRPr/>
            </a:pPr>
            <a:endParaRPr lang="en-US" dirty="0">
              <a:ea typeface="ＭＳ Ｐゴシック" pitchFamily="16" charset="-128"/>
            </a:endParaRPr>
          </a:p>
        </p:txBody>
      </p:sp>
      <p:sp>
        <p:nvSpPr>
          <p:cNvPr id="5222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F7EB61C7-837B-460F-98BA-74659D640383}" type="slidenum">
              <a:rPr lang="en-US" smtClean="0">
                <a:latin typeface="Calibri" pitchFamily="34" charset="0"/>
                <a:ea typeface="ＭＳ Ｐゴシック" pitchFamily="16" charset="-128"/>
              </a:rPr>
              <a:pPr/>
              <a:t>14</a:t>
            </a:fld>
            <a:endParaRPr lang="en-US">
              <a:latin typeface="Calibri" pitchFamily="34" charset="0"/>
              <a:ea typeface="ＭＳ Ｐゴシック" pitchFamily="1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Over and over, </a:t>
            </a:r>
            <a:r>
              <a:rPr lang="en-US" baseline="0" dirty="0"/>
              <a:t>we hear how useful the programs are for coordination, benchmarking and giving the deserved recognition to all of the people – from civic and business leaders to advocates and educators – for building a great bicycle-friendly America.</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835095-6014-4C01-B5ED-8AEAD0C2302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a:t>The</a:t>
            </a:r>
            <a:r>
              <a:rPr lang="en-US" baseline="0" dirty="0"/>
              <a:t> first step in the process is usually visiting bikeleague.org/</a:t>
            </a:r>
            <a:r>
              <a:rPr lang="en-US" baseline="0" dirty="0" err="1"/>
              <a:t>bfa</a:t>
            </a:r>
            <a:r>
              <a:rPr lang="en-US" baseline="0" dirty="0"/>
              <a:t> and review the Getting Started guide, application and resources, and use the Scorecard to do a quick assessment of your community, business or university.</a:t>
            </a:r>
          </a:p>
          <a:p>
            <a:endParaRPr lang="en-US" baseline="0" dirty="0"/>
          </a:p>
          <a:p>
            <a:r>
              <a:rPr lang="en-US" baseline="0" dirty="0"/>
              <a:t>Your local bike group(s) should be brought into the discussion of applying and of course, working to build a stronger bicycle-friendly community, business or university.</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835095-6014-4C01-B5ED-8AEAD0C2302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League’s online resources include best practices and success stories from colleges and universities</a:t>
            </a:r>
            <a:r>
              <a:rPr lang="en-US" baseline="0" dirty="0"/>
              <a:t> of all shapes and sizes from every region of the country. The League’s Bicycle Friendly America program staff are available to answer your questions and help you through the process.</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6B6EB0B-C7D9-422A-9C68-A75FB17173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a:t>Thank you.</a:t>
            </a:r>
            <a:r>
              <a:rPr lang="en-US" i="1" dirty="0"/>
              <a:t>  </a:t>
            </a:r>
          </a:p>
          <a:p>
            <a:endParaRPr lang="en-US" dirty="0"/>
          </a:p>
          <a:p>
            <a:r>
              <a:rPr lang="en-US" i="1" dirty="0"/>
              <a:t> [Take questions</a:t>
            </a:r>
            <a:r>
              <a:rPr lang="en-US" b="1" i="1" dirty="0"/>
              <a:t>. </a:t>
            </a:r>
            <a:r>
              <a:rPr lang="en-US" i="1" dirty="0"/>
              <a:t>For answers on more detailed questions ask them to consult the website or contact the League.] </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A01E7B6-3931-4849-A0A5-D309303C85B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197AB728-88D4-4435-8F7E-849926DF2757}" type="slidenum">
              <a:rPr lang="en-US" smtClean="0">
                <a:latin typeface="Calibri" pitchFamily="34" charset="0"/>
                <a:ea typeface="ＭＳ Ｐゴシック" pitchFamily="16" charset="-128"/>
              </a:rPr>
              <a:pPr/>
              <a:t>2</a:t>
            </a:fld>
            <a:endParaRPr lang="en-US">
              <a:latin typeface="Calibri" pitchFamily="34" charset="0"/>
              <a:ea typeface="ＭＳ Ｐゴシック" pitchFamily="16" charset="-128"/>
            </a:endParaRPr>
          </a:p>
        </p:txBody>
      </p:sp>
      <p:sp>
        <p:nvSpPr>
          <p:cNvPr id="35843"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p:spPr>
        <p:txBody>
          <a:bodyPr/>
          <a:lstStyle/>
          <a:p>
            <a:pPr eaLnBrk="1" hangingPunct="1">
              <a:defRPr/>
            </a:pPr>
            <a:r>
              <a:rPr lang="en-US" dirty="0">
                <a:ea typeface="ＭＳ Ｐゴシック" pitchFamily="16" charset="-128"/>
              </a:rPr>
              <a:t>The birthplace of the Bicycle Friendly America Program was in the Bicycle Friendly Community Program, which was created by the League of American Bicyclists in the 1990’s - at first with relatively easy criteria for communities to meet. In 2002 the program was overhauled and a new, more rigorous application and review process was initiated. With the assistance of the Robert Wood Johnson Foundation and the Pedestrian and Bicycle Information Center, the League improved the outreach of the program and the amount of technical assistance to applying communities.</a:t>
            </a:r>
          </a:p>
          <a:p>
            <a:pPr eaLnBrk="1" hangingPunct="1">
              <a:defRPr/>
            </a:pPr>
            <a:endParaRPr lang="en-US" dirty="0">
              <a:ea typeface="ＭＳ Ｐゴシック" pitchFamily="16"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ea typeface="ＭＳ Ｐゴシック" pitchFamily="16" charset="-128"/>
              </a:rPr>
              <a:t>One important change was the creation of a five tiered award system – created with the intent of encouraging communities to continually improve. </a:t>
            </a:r>
          </a:p>
          <a:p>
            <a:pPr eaLnBrk="1" hangingPunct="1">
              <a:defRPr/>
            </a:pPr>
            <a:endParaRPr lang="en-US" dirty="0">
              <a:ea typeface="ＭＳ Ｐゴシック" pitchFamily="16" charset="-128"/>
            </a:endParaRPr>
          </a:p>
          <a:p>
            <a:pPr eaLnBrk="1" hangingPunct="1">
              <a:defRPr/>
            </a:pPr>
            <a:r>
              <a:rPr lang="en-US" dirty="0">
                <a:ea typeface="ＭＳ Ｐゴシック" pitchFamily="16" charset="-128"/>
              </a:rPr>
              <a:t>In 2008 the</a:t>
            </a:r>
            <a:r>
              <a:rPr lang="en-US" baseline="0" dirty="0">
                <a:ea typeface="ＭＳ Ｐゴシック" pitchFamily="16" charset="-128"/>
              </a:rPr>
              <a:t> League expanded the program to include businesses and states. In 2011 the program grew again to recognize and assist colleges and universities in the Bicycle Friendly University program.</a:t>
            </a:r>
          </a:p>
          <a:p>
            <a:pPr eaLnBrk="1" hangingPunct="1">
              <a:defRPr/>
            </a:pPr>
            <a:endParaRPr lang="en-US" baseline="0" dirty="0">
              <a:ea typeface="ＭＳ Ｐゴシック"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pitchFamily="16" charset="-128"/>
            </a:endParaRPr>
          </a:p>
          <a:p>
            <a:pPr eaLnBrk="1" hangingPunct="1">
              <a:defRPr/>
            </a:pPr>
            <a:endParaRPr lang="en-US" dirty="0">
              <a:ea typeface="ＭＳ Ｐゴシック" pitchFamily="16" charset="-128"/>
            </a:endParaRPr>
          </a:p>
          <a:p>
            <a:pPr eaLnBrk="1" hangingPunct="1">
              <a:defRPr/>
            </a:pPr>
            <a:endParaRPr lang="en-US" dirty="0">
              <a:ea typeface="ＭＳ Ｐゴシック" pitchFamily="1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p:cNvSpPr>
          <p:nvPr>
            <p:ph type="body" idx="1"/>
          </p:nvPr>
        </p:nvSpPr>
        <p:spPr bwMode="auto">
          <a:noFill/>
        </p:spPr>
        <p:txBody>
          <a:bodyPr/>
          <a:lstStyle/>
          <a:p>
            <a:r>
              <a:rPr lang="en-US" dirty="0">
                <a:ea typeface="ＭＳ Ｐゴシック" pitchFamily="16" charset="-128"/>
              </a:rPr>
              <a:t>The benefits</a:t>
            </a:r>
            <a:r>
              <a:rPr lang="en-US" baseline="0" dirty="0">
                <a:ea typeface="ＭＳ Ｐゴシック" pitchFamily="16" charset="-128"/>
              </a:rPr>
              <a:t> of bicycling are clear – it is not a special interest but a tool to creating more economically robust, active and vibrant communities, businesses and universities. </a:t>
            </a:r>
          </a:p>
          <a:p>
            <a:endParaRPr lang="en-US" baseline="0" dirty="0">
              <a:ea typeface="ＭＳ Ｐゴシック" pitchFamily="16" charset="-128"/>
            </a:endParaRPr>
          </a:p>
          <a:p>
            <a:r>
              <a:rPr lang="en-US" baseline="0" dirty="0">
                <a:ea typeface="ＭＳ Ｐゴシック" pitchFamily="16" charset="-128"/>
              </a:rPr>
              <a:t>The BFA program sets a standard and provides the tools to reach it. The program itself is valuable for coordination, benchmarking, providing ideas/education for improvement through the application and feedback and lastly it is recognition for all of the great work.</a:t>
            </a:r>
            <a:endParaRPr lang="en-US" dirty="0">
              <a:ea typeface="ＭＳ Ｐゴシック" pitchFamily="1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C67DA265-2A68-43E4-915F-E7795BF04A96}" type="slidenum">
              <a:rPr lang="en-US" smtClean="0">
                <a:latin typeface="Calibri" pitchFamily="34" charset="0"/>
                <a:ea typeface="ＭＳ Ｐゴシック" pitchFamily="16" charset="-128"/>
              </a:rPr>
              <a:pPr/>
              <a:t>4</a:t>
            </a:fld>
            <a:endParaRPr lang="en-US">
              <a:latin typeface="Calibri" pitchFamily="34" charset="0"/>
              <a:ea typeface="ＭＳ Ｐゴシック" pitchFamily="16" charset="-128"/>
            </a:endParaRPr>
          </a:p>
        </p:txBody>
      </p:sp>
      <p:sp>
        <p:nvSpPr>
          <p:cNvPr id="37891"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a:lstStyle/>
          <a:p>
            <a:pPr eaLnBrk="1" hangingPunct="1"/>
            <a:r>
              <a:rPr lang="en-US" dirty="0">
                <a:ea typeface="ＭＳ Ｐゴシック" pitchFamily="16" charset="-128"/>
              </a:rPr>
              <a:t>The online application form asks a series of about a dozen questions in each of five major areas of bicycle policy and programs. To reach the higher levels of award, communities, businesses, and universities must score well across all five areas. Bikeleague.org</a:t>
            </a:r>
            <a:r>
              <a:rPr lang="en-US" baseline="0" dirty="0">
                <a:ea typeface="ＭＳ Ｐゴシック" pitchFamily="16" charset="-128"/>
              </a:rPr>
              <a:t> provides best practices that correspond to these questions in a Resource Library bikeleague.org/BFA</a:t>
            </a:r>
            <a:endParaRPr lang="en-US" dirty="0">
              <a:ea typeface="ＭＳ Ｐゴシック" pitchFamily="1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F627D148-7E25-4B64-9A2A-D438A924CAE1}" type="slidenum">
              <a:rPr lang="en-US" smtClean="0">
                <a:latin typeface="Arial" charset="0"/>
                <a:ea typeface="ＭＳ Ｐゴシック" pitchFamily="16" charset="-128"/>
              </a:rPr>
              <a:pPr/>
              <a:t>5</a:t>
            </a:fld>
            <a:endParaRPr lang="en-US">
              <a:latin typeface="Arial" charset="0"/>
              <a:ea typeface="ＭＳ Ｐゴシック" pitchFamily="16" charset="-128"/>
            </a:endParaRPr>
          </a:p>
        </p:txBody>
      </p:sp>
      <p:sp>
        <p:nvSpPr>
          <p:cNvPr id="38915"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8916" name="Rectangle 3"/>
          <p:cNvSpPr>
            <a:spLocks noGrp="1" noChangeArrowheads="1"/>
          </p:cNvSpPr>
          <p:nvPr>
            <p:ph type="body" idx="1"/>
          </p:nvPr>
        </p:nvSpPr>
        <p:spPr bwMode="auto">
          <a:xfrm>
            <a:off x="914400" y="4343400"/>
            <a:ext cx="5029200" cy="4114800"/>
          </a:xfrm>
          <a:noFill/>
        </p:spPr>
        <p:txBody>
          <a:bodyPr/>
          <a:lstStyle/>
          <a:p>
            <a:pPr marL="228600" indent="-228600" eaLnBrk="1" hangingPunct="1"/>
            <a:r>
              <a:rPr lang="en-US" dirty="0">
                <a:ea typeface="ＭＳ Ｐゴシック" pitchFamily="16" charset="-128"/>
              </a:rPr>
              <a:t>After a applicant submits the application and sends any appropriate supporting literature, the application is reviewed three ways:</a:t>
            </a:r>
          </a:p>
          <a:p>
            <a:pPr marL="228600" indent="-228600" eaLnBrk="1" hangingPunct="1">
              <a:buFontTx/>
              <a:buAutoNum type="alphaLcParenR"/>
            </a:pPr>
            <a:r>
              <a:rPr lang="en-US" dirty="0">
                <a:ea typeface="ＭＳ Ｐゴシック" pitchFamily="16" charset="-128"/>
              </a:rPr>
              <a:t>League staff review the applications internally</a:t>
            </a:r>
          </a:p>
          <a:p>
            <a:pPr marL="228600" indent="-228600" eaLnBrk="1" hangingPunct="1">
              <a:buFontTx/>
              <a:buAutoNum type="alphaLcParenR"/>
            </a:pPr>
            <a:r>
              <a:rPr lang="en-US" dirty="0">
                <a:ea typeface="ＭＳ Ｐゴシック" pitchFamily="16" charset="-128"/>
              </a:rPr>
              <a:t>An external reviewer is asked to score each application, and</a:t>
            </a:r>
          </a:p>
          <a:p>
            <a:pPr marL="228600" indent="-228600" eaLnBrk="1" hangingPunct="1">
              <a:buFontTx/>
              <a:buAutoNum type="alphaLcParenR"/>
            </a:pPr>
            <a:r>
              <a:rPr lang="en-US" dirty="0">
                <a:ea typeface="ＭＳ Ｐゴシック" pitchFamily="16" charset="-128"/>
              </a:rPr>
              <a:t>Local cyclists – League members, LCIs, club leaders etc., are asked to comment on the application and provide their perspective on the bicycle-friendliness of the place. </a:t>
            </a:r>
          </a:p>
          <a:p>
            <a:pPr marL="228600" indent="-228600" eaLnBrk="1" hangingPunct="1"/>
            <a:r>
              <a:rPr lang="en-US" dirty="0">
                <a:ea typeface="ＭＳ Ｐゴシック" pitchFamily="16" charset="-128"/>
              </a:rPr>
              <a:t>This last stage of the review is important to us, and local reviewers have definitely had an impact on many of the awards – or lack of awards.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dirty="0">
                <a:ea typeface="ＭＳ Ｐゴシック" pitchFamily="16" charset="-128"/>
              </a:rPr>
              <a:t>Each of these programs is aimed at helping communities, businesses, and universities welcome</a:t>
            </a:r>
            <a:r>
              <a:rPr lang="en-US" baseline="0" dirty="0">
                <a:ea typeface="ＭＳ Ｐゴシック" pitchFamily="16" charset="-128"/>
              </a:rPr>
              <a:t> people of all ages and abilities to get on a bike and go comfortably and conveniently for recreation and transportation.</a:t>
            </a:r>
          </a:p>
          <a:p>
            <a:endParaRPr lang="en-US" baseline="0" dirty="0">
              <a:ea typeface="ＭＳ Ｐゴシック" pitchFamily="16" charset="-128"/>
            </a:endParaRPr>
          </a:p>
          <a:p>
            <a:r>
              <a:rPr lang="en-US" baseline="0" dirty="0">
                <a:ea typeface="ＭＳ Ｐゴシック" pitchFamily="16" charset="-128"/>
              </a:rPr>
              <a:t>Thanks to some very interesting research conducted in Portland, Oregon we can group folks by their level of comfort, with the goal of accommodating as many people as possible. As it turns out over half of the population would like to bike more but are not really being given viable choices for doing so. We want to change that. Now just a bit about these groups.</a:t>
            </a:r>
            <a:endParaRPr lang="en-US" dirty="0">
              <a:ea typeface="ＭＳ Ｐゴシック" pitchFamily="16" charset="-128"/>
            </a:endParaRPr>
          </a:p>
        </p:txBody>
      </p:sp>
      <p:sp>
        <p:nvSpPr>
          <p:cNvPr id="4096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0611B688-C4EA-463D-AAA3-300528C5D0C4}" type="slidenum">
              <a:rPr lang="en-US" smtClean="0">
                <a:latin typeface="Calibri" pitchFamily="34" charset="0"/>
                <a:ea typeface="ＭＳ Ｐゴシック" pitchFamily="16" charset="-128"/>
              </a:rPr>
              <a:pPr/>
              <a:t>6</a:t>
            </a:fld>
            <a:endParaRPr lang="en-US">
              <a:latin typeface="Calibri" pitchFamily="34" charset="0"/>
              <a:ea typeface="ＭＳ Ｐゴシック" pitchFamily="1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dirty="0">
                <a:ea typeface="ＭＳ Ｐゴシック" pitchFamily="16" charset="-128"/>
              </a:rPr>
              <a:t>First, the Strong and Fearless. This group represents about 1-3% of the total population.</a:t>
            </a:r>
            <a:r>
              <a:rPr lang="en-US" baseline="0" dirty="0">
                <a:ea typeface="ＭＳ Ｐゴシック" pitchFamily="16" charset="-128"/>
              </a:rPr>
              <a:t> They really don’t need a lot to get to where they want to go on city streets. They need the protection in the law to use the streets, but dedicated bike facilities are not necessary for them. Smooth roads, signals that are actuated by them and a safe bike parking are some of the most important factors for them.</a:t>
            </a:r>
            <a:endParaRPr lang="en-US" dirty="0">
              <a:ea typeface="ＭＳ Ｐゴシック" pitchFamily="16" charset="-128"/>
            </a:endParaRPr>
          </a:p>
        </p:txBody>
      </p:sp>
      <p:sp>
        <p:nvSpPr>
          <p:cNvPr id="4198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402C190-F985-4BAD-8BDA-2CDA8BE9106D}" type="slidenum">
              <a:rPr lang="en-US" smtClean="0">
                <a:latin typeface="Calibri" pitchFamily="34" charset="0"/>
                <a:ea typeface="ＭＳ Ｐゴシック" pitchFamily="16" charset="-128"/>
              </a:rPr>
              <a:pPr/>
              <a:t>7</a:t>
            </a:fld>
            <a:endParaRPr lang="en-US">
              <a:latin typeface="Calibri" pitchFamily="34" charset="0"/>
              <a:ea typeface="ＭＳ Ｐゴシック" pitchFamily="1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dirty="0">
                <a:ea typeface="ＭＳ Ｐゴシック" pitchFamily="16" charset="-128"/>
              </a:rPr>
              <a:t>Next, the Enthused and confident.</a:t>
            </a:r>
            <a:r>
              <a:rPr lang="en-US" baseline="0" dirty="0">
                <a:ea typeface="ＭＳ Ｐゴシック" pitchFamily="16" charset="-128"/>
              </a:rPr>
              <a:t> </a:t>
            </a:r>
            <a:r>
              <a:rPr lang="en-US" dirty="0"/>
              <a:t>The “Enthused and Confident” are those who have been attracted to bicycling by improvements to the bikeway network and supporting infrastructure. They are comfortable sharing the roadway with automotive traffic, but they prefer to do so operating on their own facilities like bicycle lanes,</a:t>
            </a:r>
            <a:r>
              <a:rPr lang="en-US" baseline="0" dirty="0"/>
              <a:t> </a:t>
            </a:r>
            <a:r>
              <a:rPr lang="en-US" dirty="0"/>
              <a:t>bicycle boulevards and </a:t>
            </a:r>
            <a:r>
              <a:rPr lang="en-US" dirty="0" err="1"/>
              <a:t>cycletracks</a:t>
            </a:r>
            <a:r>
              <a:rPr lang="en-US" dirty="0"/>
              <a:t>.</a:t>
            </a:r>
            <a:r>
              <a:rPr lang="en-US" baseline="0" dirty="0"/>
              <a:t> </a:t>
            </a:r>
            <a:endParaRPr lang="en-US" dirty="0"/>
          </a:p>
        </p:txBody>
      </p:sp>
      <p:sp>
        <p:nvSpPr>
          <p:cNvPr id="430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0D25691-6B29-421D-A602-D230A9C0DDE9}" type="slidenum">
              <a:rPr lang="en-US" smtClean="0">
                <a:latin typeface="Calibri" pitchFamily="34" charset="0"/>
                <a:ea typeface="ＭＳ Ｐゴシック" pitchFamily="16" charset="-128"/>
              </a:rPr>
              <a:pPr/>
              <a:t>8</a:t>
            </a:fld>
            <a:endParaRPr lang="en-US">
              <a:latin typeface="Calibri" pitchFamily="34" charset="0"/>
              <a:ea typeface="ＭＳ Ｐゴシック" pitchFamily="1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a:ea typeface="ＭＳ Ｐゴシック" pitchFamily="16" charset="-128"/>
              </a:rPr>
              <a:t>The</a:t>
            </a:r>
            <a:r>
              <a:rPr lang="en-US" baseline="0" dirty="0">
                <a:ea typeface="ＭＳ Ｐゴシック" pitchFamily="16" charset="-128"/>
              </a:rPr>
              <a:t> largest portion, the Interested but Concerned, </a:t>
            </a:r>
            <a:r>
              <a:rPr lang="en-US" dirty="0"/>
              <a:t>are curious about bicycling. They like the idea</a:t>
            </a:r>
            <a:r>
              <a:rPr lang="en-US" baseline="0" dirty="0"/>
              <a:t> of riding more but they</a:t>
            </a:r>
            <a:r>
              <a:rPr lang="en-US" dirty="0"/>
              <a:t> are afraid to ride. They don’t like the cars speeding down their streets. They get nervous thinking about what would happen to them on a bicycle when a driver runs a red light, or guns their cars around them, or passes too closely and too fast. </a:t>
            </a:r>
          </a:p>
          <a:p>
            <a:endParaRPr lang="en-US" dirty="0"/>
          </a:p>
          <a:p>
            <a:r>
              <a:rPr lang="en-US" dirty="0"/>
              <a:t>Very few of these people regularly ride bicycles—some will ride recreationally, join a group ride event or ride to a close destination as long as it doesn’t include going on major streets. They want separation</a:t>
            </a:r>
            <a:r>
              <a:rPr lang="en-US" baseline="0" dirty="0"/>
              <a:t> from automobiles. </a:t>
            </a:r>
            <a:r>
              <a:rPr lang="en-US" dirty="0"/>
              <a:t>They would ride if they felt safer on the roadways—if cars were slower and less frequent, and if there were more quiet streets with few cars and paths without any cars at all. This</a:t>
            </a:r>
            <a:r>
              <a:rPr lang="en-US" baseline="0" dirty="0"/>
              <a:t> group is being reached in the best bicycle-friendly places through innovative bikeway implementation – from buffered bike lanes and </a:t>
            </a:r>
            <a:r>
              <a:rPr lang="en-US" baseline="0" dirty="0" err="1"/>
              <a:t>cycletracks</a:t>
            </a:r>
            <a:r>
              <a:rPr lang="en-US" baseline="0" dirty="0"/>
              <a:t> to neighborhood greenway networks that lead to destinations.</a:t>
            </a:r>
            <a:endParaRPr lang="en-US" dirty="0">
              <a:ea typeface="ＭＳ Ｐゴシック" pitchFamily="16" charset="-128"/>
            </a:endParaRPr>
          </a:p>
        </p:txBody>
      </p:sp>
      <p:sp>
        <p:nvSpPr>
          <p:cNvPr id="440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63F6EE7-B7A2-4E62-849A-D8CDC6FB5B57}" type="slidenum">
              <a:rPr lang="en-US" smtClean="0">
                <a:latin typeface="Calibri" pitchFamily="34" charset="0"/>
                <a:ea typeface="ＭＳ Ｐゴシック" pitchFamily="16" charset="-128"/>
              </a:rPr>
              <a:pPr/>
              <a:t>9</a:t>
            </a:fld>
            <a:endParaRPr lang="en-US">
              <a:latin typeface="Calibri" pitchFamily="34" charset="0"/>
              <a:ea typeface="ＭＳ Ｐゴシック" pitchFamily="1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8768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876800"/>
          </a:xfrm>
          <a:prstGeom prst="rect">
            <a:avLst/>
          </a:prstGeom>
        </p:spPr>
        <p:txBody>
          <a:bodyPr/>
          <a:lstStyle/>
          <a:p>
            <a:pPr lvl="0"/>
            <a:endParaRPr lang="en-US"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apply.bikeleague.org/" TargetMode="External"/><Relationship Id="rId4" Type="http://schemas.openxmlformats.org/officeDocument/2006/relationships/hyperlink" Target="http://bikeleague.org/bf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apply.bikeleague.org/"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a:solidFill>
                  <a:srgbClr val="FFFFFF"/>
                </a:solidFill>
                <a:latin typeface="Georgia" charset="0"/>
                <a:ea typeface="Georgia" charset="0"/>
                <a:cs typeface="Georgia" charset="0"/>
                <a:sym typeface="Georgia" charset="0"/>
              </a:rPr>
              <a:t>[Insert name, affiliation and date]</a:t>
            </a: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0"/>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8" name="Rectangle 6"/>
          <p:cNvSpPr>
            <a:spLocks noGrp="1" noChangeArrowheads="1"/>
          </p:cNvSpPr>
          <p:nvPr>
            <p:ph type="title"/>
          </p:nvPr>
        </p:nvSpPr>
        <p:spPr>
          <a:ln/>
        </p:spPr>
        <p:txBody>
          <a:bodyPr/>
          <a:lstStyle/>
          <a:p>
            <a:r>
              <a:rPr lang="en-US" sz="2800" dirty="0"/>
              <a:t>Bicycle friendly America program overview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0"/>
            <a:ext cx="7340600" cy="1384300"/>
          </a:xfrm>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Interested but Concerned</a:t>
            </a:r>
          </a:p>
        </p:txBody>
      </p:sp>
      <p:pic>
        <p:nvPicPr>
          <p:cNvPr id="24579" name="Picture 2" descr="F:\2011_standing_stone_brewing_5.jpg"/>
          <p:cNvPicPr>
            <a:picLocks noGrp="1" noChangeAspect="1" noChangeArrowheads="1"/>
          </p:cNvPicPr>
          <p:nvPr>
            <p:ph idx="1"/>
          </p:nvPr>
        </p:nvPicPr>
        <p:blipFill>
          <a:blip r:embed="rId3"/>
          <a:srcRect/>
          <a:stretch>
            <a:fillRect/>
          </a:stretch>
        </p:blipFill>
        <p:spPr>
          <a:xfrm>
            <a:off x="1752600" y="1600200"/>
            <a:ext cx="6334125" cy="4754562"/>
          </a:xfrm>
          <a:noFill/>
        </p:spPr>
      </p:pic>
      <p:pic>
        <p:nvPicPr>
          <p:cNvPr id="5"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19087" y="0"/>
            <a:ext cx="8077200" cy="1143000"/>
          </a:xfrm>
          <a:prstGeom prst="rect">
            <a:avLst/>
          </a:prstGeom>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BFC Program</a:t>
            </a:r>
          </a:p>
        </p:txBody>
      </p:sp>
      <p:sp>
        <p:nvSpPr>
          <p:cNvPr id="26627" name="Rectangle 3"/>
          <p:cNvSpPr>
            <a:spLocks noGrp="1" noChangeArrowheads="1"/>
          </p:cNvSpPr>
          <p:nvPr>
            <p:ph type="body" sz="half" idx="4294967295"/>
          </p:nvPr>
        </p:nvSpPr>
        <p:spPr>
          <a:xfrm>
            <a:off x="533400" y="1752600"/>
            <a:ext cx="4114800" cy="3962400"/>
          </a:xfrm>
          <a:prstGeom prst="rect">
            <a:avLst/>
          </a:prstGeom>
        </p:spPr>
        <p:txBody>
          <a:bodyPr/>
          <a:lstStyle/>
          <a:p>
            <a:pPr marL="215900" indent="0">
              <a:buNone/>
            </a:pPr>
            <a:r>
              <a:rPr lang="en-US" dirty="0"/>
              <a:t>The Bicycle Friendly Community (BFC℠) program provides a roadmap to improve conditions for bicycling and the guidance to make your distinct vision for a better, </a:t>
            </a:r>
            <a:r>
              <a:rPr lang="en-US" dirty="0" err="1"/>
              <a:t>bikeable</a:t>
            </a:r>
            <a:r>
              <a:rPr lang="en-US" dirty="0"/>
              <a:t> community a reality.</a:t>
            </a:r>
            <a:endParaRPr lang="en-US" dirty="0">
              <a:latin typeface="Arial" charset="0"/>
              <a:ea typeface="ＭＳ Ｐゴシック" pitchFamily="16" charset="-128"/>
              <a:cs typeface="Times New Roman" pitchFamily="18" charset="0"/>
            </a:endParaRPr>
          </a:p>
          <a:p>
            <a:endParaRPr lang="en-US" dirty="0">
              <a:latin typeface="Arial" charset="0"/>
              <a:ea typeface="ＭＳ Ｐゴシック" pitchFamily="16" charset="-128"/>
              <a:cs typeface="Times New Roman" pitchFamily="18" charset="0"/>
            </a:endParaRPr>
          </a:p>
          <a:p>
            <a:pPr>
              <a:buFontTx/>
              <a:buNone/>
            </a:pPr>
            <a:endParaRPr lang="en-US" sz="2400" dirty="0">
              <a:latin typeface="Arial" charset="0"/>
              <a:ea typeface="ＭＳ Ｐゴシック" pitchFamily="16" charset="-128"/>
              <a:cs typeface="Times New Roman" pitchFamily="18" charset="0"/>
            </a:endParaRPr>
          </a:p>
          <a:p>
            <a:endParaRPr lang="en-US" sz="2400" dirty="0">
              <a:latin typeface="Arial" charset="0"/>
              <a:ea typeface="ＭＳ Ｐゴシック" pitchFamily="16" charset="-128"/>
              <a:cs typeface="Times New Roman" pitchFamily="18" charset="0"/>
            </a:endParaRPr>
          </a:p>
        </p:txBody>
      </p:sp>
      <p:sp>
        <p:nvSpPr>
          <p:cNvPr id="26629"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6630"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6631"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6632"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11"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7740" t="19257" r="6558"/>
          <a:stretch/>
        </p:blipFill>
        <p:spPr bwMode="auto">
          <a:xfrm>
            <a:off x="4774537" y="1981200"/>
            <a:ext cx="4155151" cy="339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04800" y="0"/>
            <a:ext cx="8077200" cy="1143000"/>
          </a:xfrm>
          <a:prstGeom prst="rect">
            <a:avLst/>
          </a:prstGeom>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BFB Program</a:t>
            </a:r>
          </a:p>
        </p:txBody>
      </p:sp>
      <p:sp>
        <p:nvSpPr>
          <p:cNvPr id="29699" name="Rectangle 3"/>
          <p:cNvSpPr>
            <a:spLocks noGrp="1" noChangeArrowheads="1"/>
          </p:cNvSpPr>
          <p:nvPr>
            <p:ph type="body" sz="half" idx="4294967295"/>
          </p:nvPr>
        </p:nvSpPr>
        <p:spPr>
          <a:xfrm>
            <a:off x="304800" y="1752600"/>
            <a:ext cx="4495800" cy="4343400"/>
          </a:xfrm>
          <a:prstGeom prst="rect">
            <a:avLst/>
          </a:prstGeom>
        </p:spPr>
        <p:txBody>
          <a:bodyPr/>
          <a:lstStyle/>
          <a:p>
            <a:pPr marL="215900" indent="0">
              <a:buNone/>
            </a:pPr>
            <a:r>
              <a:rPr lang="en-US" dirty="0"/>
              <a:t>Through the Bicycle Friendly Business (BFB℠) program, employers are recognized for their efforts to encourage a more welcoming atmosphere for bicycling employees, customers, and the community.</a:t>
            </a:r>
          </a:p>
          <a:p>
            <a:pPr marL="215900" indent="0">
              <a:buNone/>
            </a:pPr>
            <a:endParaRPr lang="en-US" sz="2600" dirty="0">
              <a:latin typeface="Georgia" pitchFamily="18" charset="0"/>
              <a:ea typeface="ＭＳ Ｐゴシック" pitchFamily="16" charset="-128"/>
              <a:cs typeface="Times New Roman" pitchFamily="18" charset="0"/>
            </a:endParaRPr>
          </a:p>
          <a:p>
            <a:pPr>
              <a:buFont typeface="Arial" charset="0"/>
              <a:buNone/>
            </a:pPr>
            <a:endParaRPr lang="en-US" sz="2800" dirty="0">
              <a:latin typeface="Arial" charset="0"/>
              <a:ea typeface="ＭＳ Ｐゴシック" pitchFamily="16" charset="-128"/>
              <a:cs typeface="Times New Roman" pitchFamily="18" charset="0"/>
            </a:endParaRPr>
          </a:p>
          <a:p>
            <a:pPr>
              <a:buFontTx/>
              <a:buNone/>
            </a:pPr>
            <a:r>
              <a:rPr lang="en-US" dirty="0">
                <a:latin typeface="Arial" charset="0"/>
                <a:ea typeface="ＭＳ Ｐゴシック" pitchFamily="16" charset="-128"/>
                <a:cs typeface="Times New Roman" pitchFamily="18" charset="0"/>
              </a:rPr>
              <a:t>  </a:t>
            </a:r>
          </a:p>
          <a:p>
            <a:endParaRPr lang="en-US" dirty="0">
              <a:latin typeface="Arial" charset="0"/>
              <a:ea typeface="ＭＳ Ｐゴシック" pitchFamily="16" charset="-128"/>
              <a:cs typeface="Times New Roman" pitchFamily="18" charset="0"/>
            </a:endParaRPr>
          </a:p>
          <a:p>
            <a:pPr>
              <a:buFontTx/>
              <a:buNone/>
            </a:pPr>
            <a:endParaRPr lang="en-US" sz="2400" dirty="0">
              <a:latin typeface="Arial" charset="0"/>
              <a:ea typeface="ＭＳ Ｐゴシック" pitchFamily="16" charset="-128"/>
              <a:cs typeface="Times New Roman" pitchFamily="18" charset="0"/>
            </a:endParaRPr>
          </a:p>
          <a:p>
            <a:endParaRPr lang="en-US" sz="2400" dirty="0">
              <a:latin typeface="Arial" charset="0"/>
              <a:ea typeface="ＭＳ Ｐゴシック" pitchFamily="16" charset="-128"/>
              <a:cs typeface="Times New Roman" pitchFamily="18" charset="0"/>
            </a:endParaRPr>
          </a:p>
        </p:txBody>
      </p:sp>
      <p:sp>
        <p:nvSpPr>
          <p:cNvPr id="29701"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9702"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9703"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9704"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pic>
        <p:nvPicPr>
          <p:cNvPr id="29705" name="Picture 3" descr="S:\Photos &amp; Graphics\Photo database\BFB images\Hot Italian\2011_hot_italian_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523999"/>
            <a:ext cx="3200400" cy="5013325"/>
          </a:xfrm>
          <a:prstGeom prst="rect">
            <a:avLst/>
          </a:prstGeom>
          <a:noFill/>
          <a:ln w="9525">
            <a:noFill/>
            <a:miter lim="800000"/>
            <a:headEnd/>
            <a:tailEnd/>
          </a:ln>
        </p:spPr>
      </p:pic>
      <p:pic>
        <p:nvPicPr>
          <p:cNvPr id="11"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2"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BFU Program</a:t>
            </a:r>
          </a:p>
        </p:txBody>
      </p:sp>
      <p:sp>
        <p:nvSpPr>
          <p:cNvPr id="6" name="Rectangle 3"/>
          <p:cNvSpPr txBox="1">
            <a:spLocks noChangeArrowheads="1"/>
          </p:cNvSpPr>
          <p:nvPr/>
        </p:nvSpPr>
        <p:spPr bwMode="auto">
          <a:xfrm>
            <a:off x="381000" y="1981200"/>
            <a:ext cx="5029200" cy="3935413"/>
          </a:xfrm>
          <a:prstGeom prst="rect">
            <a:avLst/>
          </a:prstGeom>
          <a:noFill/>
          <a:ln w="9525">
            <a:noFill/>
            <a:miter lim="800000"/>
            <a:headEnd/>
            <a:tailEnd/>
          </a:ln>
          <a:effectLst/>
        </p:spPr>
        <p:txBody>
          <a:bodyPr/>
          <a:lstStyle/>
          <a:p>
            <a:pPr marL="215900" algn="l" eaLnBrk="0" hangingPunct="0">
              <a:spcBef>
                <a:spcPts val="400"/>
              </a:spcBef>
              <a:buClr>
                <a:srgbClr val="000000"/>
              </a:buClr>
              <a:buSzPct val="100000"/>
              <a:defRPr/>
            </a:pPr>
            <a:r>
              <a:rPr lang="en-US" sz="2800" dirty="0">
                <a:solidFill>
                  <a:schemeClr val="tx1"/>
                </a:solidFill>
                <a:latin typeface="Georgia" pitchFamily="18" charset="0"/>
                <a:ea typeface="+mn-ea"/>
                <a:cs typeface="+mn-cs"/>
                <a:sym typeface="Arial" charset="0"/>
              </a:rPr>
              <a:t>The Bicycle Friendly University (BFU℠) program recognizes institutions of higher education for promoting and providing a more </a:t>
            </a:r>
            <a:r>
              <a:rPr lang="en-US" sz="2800" dirty="0" err="1">
                <a:solidFill>
                  <a:schemeClr val="tx1"/>
                </a:solidFill>
                <a:latin typeface="Georgia" pitchFamily="18" charset="0"/>
                <a:ea typeface="+mn-ea"/>
                <a:cs typeface="+mn-cs"/>
                <a:sym typeface="Arial" charset="0"/>
              </a:rPr>
              <a:t>bikeable</a:t>
            </a:r>
            <a:r>
              <a:rPr lang="en-US" sz="2800" dirty="0">
                <a:solidFill>
                  <a:schemeClr val="tx1"/>
                </a:solidFill>
                <a:latin typeface="Georgia" pitchFamily="18" charset="0"/>
                <a:ea typeface="+mn-ea"/>
                <a:cs typeface="+mn-cs"/>
                <a:sym typeface="Arial" charset="0"/>
              </a:rPr>
              <a:t> campus for students, staff and visitors. </a:t>
            </a:r>
          </a:p>
        </p:txBody>
      </p:sp>
      <p:pic>
        <p:nvPicPr>
          <p:cNvPr id="30724" name="Content Placeholder 6" descr="S:\Photos &amp; Graphics\Photo database\BFU images\Michigan State University\2011_msu_2.jpg"/>
          <p:cNvPicPr>
            <a:picLocks noGrp="1" noChangeAspect="1" noChangeArrowheads="1"/>
          </p:cNvPicPr>
          <p:nvPr>
            <p:ph sz="half" idx="2"/>
          </p:nvPr>
        </p:nvPicPr>
        <p:blipFill>
          <a:blip r:embed="rId3"/>
          <a:srcRect/>
          <a:stretch>
            <a:fillRect/>
          </a:stretch>
        </p:blipFill>
        <p:spPr>
          <a:xfrm>
            <a:off x="5562600" y="1676400"/>
            <a:ext cx="3276600" cy="4926013"/>
          </a:xfrm>
          <a:noFill/>
        </p:spPr>
      </p:pic>
      <p:pic>
        <p:nvPicPr>
          <p:cNvPr id="7"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8"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BFS Program</a:t>
            </a:r>
          </a:p>
        </p:txBody>
      </p:sp>
      <p:sp>
        <p:nvSpPr>
          <p:cNvPr id="6" name="Rectangle 3"/>
          <p:cNvSpPr txBox="1">
            <a:spLocks noChangeArrowheads="1"/>
          </p:cNvSpPr>
          <p:nvPr/>
        </p:nvSpPr>
        <p:spPr bwMode="auto">
          <a:xfrm>
            <a:off x="381000" y="1981200"/>
            <a:ext cx="4114800" cy="3086100"/>
          </a:xfrm>
          <a:prstGeom prst="rect">
            <a:avLst/>
          </a:prstGeom>
          <a:noFill/>
          <a:ln w="9525">
            <a:noFill/>
            <a:miter lim="800000"/>
            <a:headEnd/>
            <a:tailEnd/>
          </a:ln>
          <a:effectLst/>
        </p:spPr>
        <p:txBody>
          <a:bodyPr/>
          <a:lstStyle/>
          <a:p>
            <a:pPr algn="l" eaLnBrk="0" hangingPunct="0">
              <a:spcBef>
                <a:spcPct val="20000"/>
              </a:spcBef>
              <a:defRPr/>
            </a:pPr>
            <a:r>
              <a:rPr lang="en-US" sz="2800" dirty="0">
                <a:solidFill>
                  <a:schemeClr val="tx1"/>
                </a:solidFill>
                <a:latin typeface="Georgia" pitchFamily="18" charset="0"/>
                <a:ea typeface="+mn-ea"/>
                <a:cs typeface="+mn-cs"/>
              </a:rPr>
              <a:t>The Bicycle Friendly State </a:t>
            </a:r>
            <a:r>
              <a:rPr lang="en-US" sz="2800" dirty="0">
                <a:solidFill>
                  <a:schemeClr val="tx1"/>
                </a:solidFill>
                <a:latin typeface="Georgia" pitchFamily="18" charset="0"/>
                <a:sym typeface="Arial" charset="0"/>
              </a:rPr>
              <a:t>(BFS℠) </a:t>
            </a:r>
            <a:r>
              <a:rPr lang="en-US" sz="2800" dirty="0">
                <a:solidFill>
                  <a:schemeClr val="tx1"/>
                </a:solidFill>
                <a:latin typeface="Georgia" pitchFamily="18" charset="0"/>
                <a:ea typeface="+mn-ea"/>
                <a:cs typeface="+mn-cs"/>
              </a:rPr>
              <a:t>program is the annual ranking of all 50 states’ progress toward promoting and embracing biking for transportation and recreation. </a:t>
            </a:r>
          </a:p>
          <a:p>
            <a:pPr marL="342900" indent="-342900" eaLnBrk="0" hangingPunct="0">
              <a:spcBef>
                <a:spcPct val="20000"/>
              </a:spcBef>
              <a:buFontTx/>
              <a:buChar char="•"/>
              <a:defRPr/>
            </a:pPr>
            <a:endParaRPr lang="en-US" sz="2400" b="1" kern="0" dirty="0">
              <a:solidFill>
                <a:schemeClr val="bg1"/>
              </a:solidFill>
              <a:effectLst>
                <a:outerShdw blurRad="38100" dist="38100" dir="2700000" algn="tl">
                  <a:srgbClr val="000000"/>
                </a:outerShdw>
              </a:effectLst>
              <a:cs typeface="Times New Roman" pitchFamily="18" charset="0"/>
            </a:endParaRPr>
          </a:p>
        </p:txBody>
      </p:sp>
      <p:pic>
        <p:nvPicPr>
          <p:cNvPr id="31749" name="Picture 9" descr="2011_boston_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371600"/>
            <a:ext cx="3581400" cy="5080000"/>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Benefits of applying</a:t>
            </a:r>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a:t>“We knew this recognition would be important to our civic and business leaders, and that the metrics set out in the League’s application would be important measures for us.”</a:t>
            </a:r>
          </a:p>
          <a:p>
            <a:pPr>
              <a:buClrTx/>
              <a:buNone/>
            </a:pPr>
            <a:r>
              <a:rPr lang="en-US" sz="2400" dirty="0"/>
              <a:t>- </a:t>
            </a:r>
            <a:r>
              <a:rPr lang="en-US" sz="2000" b="1" dirty="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1371600"/>
            <a:ext cx="3555469" cy="5029200"/>
          </a:xfrm>
          <a:prstGeom prst="rect">
            <a:avLst/>
          </a:prstGeom>
          <a:noFill/>
        </p:spPr>
      </p:pic>
      <p:sp>
        <p:nvSpPr>
          <p:cNvPr id="8" name="TextBox 7"/>
          <p:cNvSpPr txBox="1"/>
          <p:nvPr/>
        </p:nvSpPr>
        <p:spPr>
          <a:xfrm>
            <a:off x="6261342" y="6411723"/>
            <a:ext cx="1942327" cy="276999"/>
          </a:xfrm>
          <a:prstGeom prst="rect">
            <a:avLst/>
          </a:prstGeom>
          <a:noFill/>
        </p:spPr>
        <p:txBody>
          <a:bodyPr wrap="none" rtlCol="0">
            <a:spAutoFit/>
          </a:bodyPr>
          <a:lstStyle/>
          <a:p>
            <a:pPr algn="just"/>
            <a:r>
              <a:rPr lang="en-US" sz="1200" cap="all" dirty="0">
                <a:latin typeface="Arial Narrow" pitchFamily="34" charset="0"/>
              </a:rPr>
              <a:t>Photo:  Allan  Crawford</a:t>
            </a:r>
          </a:p>
        </p:txBody>
      </p:sp>
      <p:sp>
        <p:nvSpPr>
          <p:cNvPr id="9"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Get started</a:t>
            </a:r>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r>
              <a:rPr lang="en-US" sz="2400" dirty="0"/>
              <a:t>Go to: </a:t>
            </a:r>
            <a:r>
              <a:rPr lang="en-US" sz="2400" dirty="0">
                <a:hlinkClick r:id="rId4"/>
              </a:rPr>
              <a:t>http://bikeleague.org/bfa</a:t>
            </a:r>
            <a:r>
              <a:rPr lang="en-US" sz="2400" dirty="0"/>
              <a:t> </a:t>
            </a:r>
          </a:p>
          <a:p>
            <a:pPr>
              <a:buClrTx/>
              <a:buNone/>
            </a:pPr>
            <a:endParaRPr lang="en-US" sz="2400" dirty="0"/>
          </a:p>
          <a:p>
            <a:pPr>
              <a:buClrTx/>
            </a:pPr>
            <a:r>
              <a:rPr lang="en-US" sz="2400" dirty="0"/>
              <a:t>Review Getting Started Guide</a:t>
            </a:r>
          </a:p>
          <a:p>
            <a:pPr>
              <a:buClrTx/>
            </a:pPr>
            <a:r>
              <a:rPr lang="en-US" sz="2400" dirty="0"/>
              <a:t>Use Scorecard for self-assessment </a:t>
            </a:r>
          </a:p>
          <a:p>
            <a:pPr>
              <a:buClrTx/>
            </a:pPr>
            <a:r>
              <a:rPr lang="en-US" sz="2400" dirty="0"/>
              <a:t>Review the application and resources </a:t>
            </a:r>
          </a:p>
          <a:p>
            <a:pPr>
              <a:buClrTx/>
            </a:pPr>
            <a:r>
              <a:rPr lang="en-US" sz="2400" dirty="0"/>
              <a:t>Coordinate with your local bicycle group(s)</a:t>
            </a:r>
          </a:p>
          <a:p>
            <a:pPr>
              <a:buClrTx/>
            </a:pPr>
            <a:r>
              <a:rPr lang="en-US" sz="2400" dirty="0"/>
              <a:t>Apply online at: </a:t>
            </a:r>
            <a:r>
              <a:rPr lang="en-US" sz="2400" dirty="0">
                <a:ea typeface="ＭＳ Ｐゴシック" pitchFamily="16" charset="-128"/>
                <a:hlinkClick r:id="rId5"/>
              </a:rPr>
              <a:t>http://apply.bikeleague.org</a:t>
            </a:r>
            <a:r>
              <a:rPr lang="en-US" sz="2400" dirty="0">
                <a:ea typeface="ＭＳ Ｐゴシック" pitchFamily="16" charset="-128"/>
              </a:rPr>
              <a:t> </a:t>
            </a:r>
          </a:p>
          <a:p>
            <a:pPr>
              <a:buClrTx/>
            </a:pPr>
            <a:endParaRPr lang="en-US" dirty="0"/>
          </a:p>
          <a:p>
            <a:pPr>
              <a:buClrTx/>
            </a:pPr>
            <a:endParaRPr lang="en-US" dirty="0"/>
          </a:p>
        </p:txBody>
      </p:sp>
      <p:pic>
        <p:nvPicPr>
          <p:cNvPr id="7" name="Picture 6"/>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38750" y="1752600"/>
            <a:ext cx="3905250" cy="3962400"/>
          </a:xfrm>
          <a:prstGeom prst="rect">
            <a:avLst/>
          </a:prstGeom>
          <a:noFill/>
          <a:ln w="9525">
            <a:noFill/>
            <a:miter lim="800000"/>
            <a:headEnd/>
            <a:tailEnd/>
          </a:ln>
        </p:spPr>
      </p:pic>
      <p:sp>
        <p:nvSpPr>
          <p:cNvPr id="8"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Online resource library</a:t>
            </a:r>
          </a:p>
        </p:txBody>
      </p:sp>
      <p:grpSp>
        <p:nvGrpSpPr>
          <p:cNvPr id="2" name="Group 8"/>
          <p:cNvGrpSpPr/>
          <p:nvPr/>
        </p:nvGrpSpPr>
        <p:grpSpPr>
          <a:xfrm>
            <a:off x="762000" y="1752600"/>
            <a:ext cx="7372057" cy="4576106"/>
            <a:chOff x="533400" y="1371600"/>
            <a:chExt cx="7733714" cy="4800600"/>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 y="1371600"/>
              <a:ext cx="3642239" cy="4800600"/>
            </a:xfrm>
            <a:prstGeom prst="rect">
              <a:avLst/>
            </a:prstGeom>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r="2196" b="1515"/>
            <a:stretch>
              <a:fillRect/>
            </a:stretch>
          </p:blipFill>
          <p:spPr bwMode="auto">
            <a:xfrm>
              <a:off x="4648200" y="1371600"/>
              <a:ext cx="36189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a:t>[Your contact info]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266700" y="-12700"/>
            <a:ext cx="2540000" cy="2905125"/>
          </a:xfrm>
          <a:prstGeom prst="rect">
            <a:avLst/>
          </a:prstGeom>
          <a:noFill/>
          <a:ln w="12700">
            <a:noFill/>
            <a:miter lim="800000"/>
            <a:headEnd/>
            <a:tailEnd/>
          </a:ln>
        </p:spPr>
      </p:pic>
      <p:sp>
        <p:nvSpPr>
          <p:cNvPr id="11268" name="Rectangle 4"/>
          <p:cNvSpPr>
            <a:spLocks/>
          </p:cNvSpPr>
          <p:nvPr/>
        </p:nvSpPr>
        <p:spPr bwMode="auto">
          <a:xfrm>
            <a:off x="4140200" y="3175000"/>
            <a:ext cx="862013" cy="495300"/>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a:solidFill>
                  <a:schemeClr val="tx1"/>
                </a:solidFill>
                <a:latin typeface="Lucida Grande" charset="0"/>
                <a:ea typeface="Lucida Grande" charset="0"/>
                <a:cs typeface="Lucida Grande" charset="0"/>
                <a:sym typeface="Lucida Grande" charset="0"/>
              </a:rPr>
              <a:t>Text</a:t>
            </a:r>
          </a:p>
        </p:txBody>
      </p:sp>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a:t>Thank you!</a:t>
            </a:r>
          </a:p>
        </p:txBody>
      </p:sp>
      <p:pic>
        <p:nvPicPr>
          <p:cNvPr id="7" name="Picture 6" descr="address imag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35" y="5334000"/>
            <a:ext cx="8259530" cy="129836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2100" y="177800"/>
            <a:ext cx="7340600" cy="1384300"/>
          </a:xfrm>
        </p:spPr>
        <p:txBody>
          <a:bodyPr/>
          <a:lstStyle/>
          <a:p>
            <a:pPr eaLnBrk="1" hangingPunct="1"/>
            <a:br>
              <a:rPr lang="en-US" sz="3200" b="1" dirty="0">
                <a:ea typeface="ＭＳ Ｐゴシック" pitchFamily="16" charset="-128"/>
              </a:rPr>
            </a:br>
            <a:r>
              <a:rPr lang="en-US" sz="3600" dirty="0">
                <a:latin typeface="Arial Narrow" pitchFamily="34" charset="0"/>
                <a:ea typeface="ＭＳ Ｐゴシック" pitchFamily="16" charset="-128"/>
              </a:rPr>
              <a:t>A Little BFA Program History</a:t>
            </a:r>
          </a:p>
        </p:txBody>
      </p:sp>
      <p:sp>
        <p:nvSpPr>
          <p:cNvPr id="17411" name="Rectangle 3"/>
          <p:cNvSpPr>
            <a:spLocks noGrp="1" noChangeArrowheads="1"/>
          </p:cNvSpPr>
          <p:nvPr>
            <p:ph type="body" idx="1"/>
          </p:nvPr>
        </p:nvSpPr>
        <p:spPr>
          <a:xfrm>
            <a:off x="152400" y="1752600"/>
            <a:ext cx="4724400" cy="4876800"/>
          </a:xfrm>
        </p:spPr>
        <p:txBody>
          <a:bodyPr/>
          <a:lstStyle/>
          <a:p>
            <a:pPr eaLnBrk="1" hangingPunct="1">
              <a:buFont typeface="Georgia" pitchFamily="18" charset="0"/>
              <a:buChar char="»"/>
            </a:pPr>
            <a:r>
              <a:rPr lang="en-US" sz="2400" dirty="0">
                <a:latin typeface="Georgia" pitchFamily="18" charset="0"/>
                <a:ea typeface="ＭＳ Ｐゴシック" pitchFamily="16" charset="-128"/>
              </a:rPr>
              <a:t>1995: Began with the BFC program </a:t>
            </a:r>
          </a:p>
          <a:p>
            <a:pPr eaLnBrk="1" hangingPunct="1">
              <a:buFont typeface="Georgia" pitchFamily="18" charset="0"/>
              <a:buChar char="»"/>
            </a:pPr>
            <a:r>
              <a:rPr lang="en-US" sz="2400" dirty="0">
                <a:latin typeface="Georgia" pitchFamily="18" charset="0"/>
                <a:ea typeface="ＭＳ Ｐゴシック" pitchFamily="16" charset="-128"/>
              </a:rPr>
              <a:t>2002: application expanded &amp; framed by Five E’s; Bronze-Platinum Award levels created</a:t>
            </a:r>
          </a:p>
          <a:p>
            <a:pPr eaLnBrk="1" hangingPunct="1">
              <a:buFont typeface="Georgia" pitchFamily="18" charset="0"/>
              <a:buChar char="»"/>
            </a:pPr>
            <a:r>
              <a:rPr lang="en-US" sz="2400" dirty="0">
                <a:ea typeface="ＭＳ Ｐゴシック" pitchFamily="16" charset="-128"/>
              </a:rPr>
              <a:t>2008: BFB and BFS programs added</a:t>
            </a:r>
          </a:p>
          <a:p>
            <a:pPr eaLnBrk="1" hangingPunct="1">
              <a:buFont typeface="Georgia" pitchFamily="18" charset="0"/>
              <a:buChar char="»"/>
            </a:pPr>
            <a:r>
              <a:rPr lang="en-US" sz="2400" dirty="0">
                <a:ea typeface="ＭＳ Ｐゴシック" pitchFamily="16" charset="-128"/>
              </a:rPr>
              <a:t>2011: BFU program launched</a:t>
            </a:r>
          </a:p>
          <a:p>
            <a:pPr eaLnBrk="1" hangingPunct="1">
              <a:buFont typeface="Georgia" pitchFamily="18" charset="0"/>
              <a:buChar char="»"/>
            </a:pPr>
            <a:r>
              <a:rPr lang="en-US" sz="2400" dirty="0">
                <a:ea typeface="ＭＳ Ｐゴシック" pitchFamily="16" charset="-128"/>
              </a:rPr>
              <a:t>2012: Diamond award level created</a:t>
            </a:r>
          </a:p>
          <a:p>
            <a:pPr eaLnBrk="1" hangingPunct="1">
              <a:buFont typeface="Georgia" pitchFamily="18" charset="0"/>
              <a:buChar char="»"/>
            </a:pPr>
            <a:r>
              <a:rPr lang="en-US" sz="2400" dirty="0">
                <a:latin typeface="Georgia" pitchFamily="18" charset="0"/>
                <a:ea typeface="ＭＳ Ｐゴシック" pitchFamily="16" charset="-128"/>
              </a:rPr>
              <a:t>2020: Evolution of the Five E Framework</a:t>
            </a:r>
          </a:p>
        </p:txBody>
      </p:sp>
      <p:pic>
        <p:nvPicPr>
          <p:cNvPr id="6"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8" name="Picture 9" descr="Schaumburg sign 2"/>
          <p:cNvPicPr>
            <a:picLocks noChangeAspect="1" noChangeArrowheads="1"/>
          </p:cNvPicPr>
          <p:nvPr/>
        </p:nvPicPr>
        <p:blipFill>
          <a:blip r:embed="rId4"/>
          <a:srcRect/>
          <a:stretch>
            <a:fillRect/>
          </a:stretch>
        </p:blipFill>
        <p:spPr>
          <a:xfrm>
            <a:off x="4953000" y="1600200"/>
            <a:ext cx="3657600" cy="4876800"/>
          </a:xfrm>
          <a:prstGeom prst="rect">
            <a:avLst/>
          </a:prstGeom>
          <a:noFill/>
        </p:spPr>
      </p:pic>
      <p:sp>
        <p:nvSpPr>
          <p:cNvPr id="7" name="Rectangle 1"/>
          <p:cNvSpPr>
            <a:spLocks/>
          </p:cNvSpPr>
          <p:nvPr/>
        </p:nvSpPr>
        <p:spPr bwMode="auto">
          <a:xfrm>
            <a:off x="0" y="-152400"/>
            <a:ext cx="9144000" cy="2794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0"/>
            <a:ext cx="8458200" cy="1143000"/>
          </a:xfrm>
        </p:spPr>
        <p:txBody>
          <a:bodyPr/>
          <a:lstStyle/>
          <a:p>
            <a:pPr eaLnBrk="1" hangingPunct="1">
              <a:defRPr/>
            </a:pPr>
            <a:br>
              <a:rPr lang="en-US" sz="3000" b="1" dirty="0">
                <a:latin typeface="+mn-lt"/>
                <a:ea typeface="ＭＳ Ｐゴシック" pitchFamily="34" charset="-128"/>
              </a:rPr>
            </a:br>
            <a:endParaRPr lang="en-US" sz="2000" dirty="0">
              <a:latin typeface="Arial Narrow" pitchFamily="34" charset="0"/>
              <a:ea typeface="ＭＳ Ｐゴシック" pitchFamily="34" charset="-128"/>
            </a:endParaRPr>
          </a:p>
        </p:txBody>
      </p:sp>
      <p:sp>
        <p:nvSpPr>
          <p:cNvPr id="18436" name="Content Placeholder 6"/>
          <p:cNvSpPr>
            <a:spLocks noGrp="1"/>
          </p:cNvSpPr>
          <p:nvPr>
            <p:ph sz="half" idx="2"/>
          </p:nvPr>
        </p:nvSpPr>
        <p:spPr>
          <a:xfrm>
            <a:off x="4343400" y="1676400"/>
            <a:ext cx="4343400" cy="4449763"/>
          </a:xfrm>
        </p:spPr>
        <p:txBody>
          <a:bodyPr anchor="ctr"/>
          <a:lstStyle/>
          <a:p>
            <a:pPr>
              <a:buFont typeface="Georgia" pitchFamily="18" charset="0"/>
              <a:buChar char="»"/>
            </a:pPr>
            <a:r>
              <a:rPr lang="en-US" sz="2600" b="1" dirty="0">
                <a:latin typeface="Georgia" pitchFamily="18" charset="0"/>
                <a:ea typeface="ＭＳ Ｐゴシック" pitchFamily="16" charset="-128"/>
              </a:rPr>
              <a:t>Advocacy – </a:t>
            </a:r>
            <a:r>
              <a:rPr lang="en-US" sz="2600" dirty="0">
                <a:latin typeface="Georgia" pitchFamily="18" charset="0"/>
                <a:ea typeface="ＭＳ Ｐゴシック" pitchFamily="16" charset="-128"/>
              </a:rPr>
              <a:t>Coordination, feedback, setting the bar</a:t>
            </a:r>
          </a:p>
          <a:p>
            <a:pPr>
              <a:buFont typeface="Georgia" pitchFamily="18" charset="0"/>
              <a:buChar char="»"/>
            </a:pPr>
            <a:r>
              <a:rPr lang="en-US" sz="2600" b="1" dirty="0">
                <a:latin typeface="Georgia" pitchFamily="18" charset="0"/>
                <a:ea typeface="ＭＳ Ｐゴシック" pitchFamily="16" charset="-128"/>
              </a:rPr>
              <a:t>Education –</a:t>
            </a:r>
            <a:r>
              <a:rPr lang="en-US" sz="2600" dirty="0">
                <a:latin typeface="Georgia" pitchFamily="18" charset="0"/>
                <a:ea typeface="ＭＳ Ｐゴシック" pitchFamily="16" charset="-128"/>
              </a:rPr>
              <a:t>Measurement, feedback, hands-on assistance </a:t>
            </a:r>
            <a:endParaRPr lang="en-US" sz="2000" dirty="0">
              <a:latin typeface="Georgia" pitchFamily="18" charset="0"/>
              <a:ea typeface="ＭＳ Ｐゴシック" pitchFamily="16" charset="-128"/>
            </a:endParaRPr>
          </a:p>
          <a:p>
            <a:pPr>
              <a:buFont typeface="Georgia" pitchFamily="18" charset="0"/>
              <a:buChar char="»"/>
            </a:pPr>
            <a:r>
              <a:rPr lang="en-US" sz="2600" b="1" dirty="0">
                <a:latin typeface="Georgia" pitchFamily="18" charset="0"/>
                <a:ea typeface="ＭＳ Ｐゴシック" pitchFamily="16" charset="-128"/>
              </a:rPr>
              <a:t>Promotion – </a:t>
            </a:r>
            <a:r>
              <a:rPr lang="en-US" sz="2600" dirty="0">
                <a:latin typeface="Georgia" pitchFamily="18" charset="0"/>
                <a:ea typeface="ＭＳ Ｐゴシック" pitchFamily="16" charset="-128"/>
              </a:rPr>
              <a:t>Award designation, media, publications</a:t>
            </a:r>
          </a:p>
          <a:p>
            <a:pPr>
              <a:buFont typeface="Arial" charset="0"/>
              <a:buNone/>
            </a:pPr>
            <a:endParaRPr lang="en-US" dirty="0">
              <a:ea typeface="ＭＳ Ｐゴシック" pitchFamily="16" charset="-128"/>
            </a:endParaRPr>
          </a:p>
        </p:txBody>
      </p:sp>
      <p:pic>
        <p:nvPicPr>
          <p:cNvPr id="13"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grpSp>
        <p:nvGrpSpPr>
          <p:cNvPr id="18" name="Group 17"/>
          <p:cNvGrpSpPr/>
          <p:nvPr/>
        </p:nvGrpSpPr>
        <p:grpSpPr>
          <a:xfrm>
            <a:off x="1066800" y="1752600"/>
            <a:ext cx="3048000" cy="4770120"/>
            <a:chOff x="1181100" y="1981200"/>
            <a:chExt cx="2286000" cy="3657600"/>
          </a:xfrm>
        </p:grpSpPr>
        <p:pic>
          <p:nvPicPr>
            <p:cNvPr id="14" name="Picture 13" descr="TheLEAGUE-BFB_BLU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19200" y="1981200"/>
              <a:ext cx="2209800" cy="609600"/>
            </a:xfrm>
            <a:prstGeom prst="rect">
              <a:avLst/>
            </a:prstGeom>
          </p:spPr>
        </p:pic>
        <p:pic>
          <p:nvPicPr>
            <p:cNvPr id="15" name="Picture 14" descr="TheLEAGUE-BFSTATE_BLU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81100" y="3886200"/>
              <a:ext cx="2286000" cy="685800"/>
            </a:xfrm>
            <a:prstGeom prst="rect">
              <a:avLst/>
            </a:prstGeom>
          </p:spPr>
        </p:pic>
        <p:pic>
          <p:nvPicPr>
            <p:cNvPr id="16" name="Picture 15" descr="TheLEAGUE-BFCOMM_BLU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81100" y="2895600"/>
              <a:ext cx="2286000" cy="685800"/>
            </a:xfrm>
            <a:prstGeom prst="rect">
              <a:avLst/>
            </a:prstGeom>
          </p:spPr>
        </p:pic>
        <p:pic>
          <p:nvPicPr>
            <p:cNvPr id="17" name="Picture 16" descr="TheLEAGUE-BFU_BLUE.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181100" y="4876800"/>
              <a:ext cx="2286000" cy="762000"/>
            </a:xfrm>
            <a:prstGeom prst="rect">
              <a:avLst/>
            </a:prstGeom>
          </p:spPr>
        </p:pic>
      </p:grpSp>
      <p:sp>
        <p:nvSpPr>
          <p:cNvPr id="21" name="Rectangle 2"/>
          <p:cNvSpPr txBox="1">
            <a:spLocks noChangeArrowheads="1"/>
          </p:cNvSpPr>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all" spc="0" normalizeH="0" baseline="0" noProof="0" dirty="0">
                <a:ln>
                  <a:noFill/>
                </a:ln>
                <a:solidFill>
                  <a:schemeClr val="tx1"/>
                </a:solidFill>
                <a:effectLst/>
                <a:uLnTx/>
                <a:uFillTx/>
                <a:latin typeface="Arial Narrow" pitchFamily="34" charset="0"/>
                <a:ea typeface="ＭＳ Ｐゴシック" pitchFamily="16" charset="-128"/>
                <a:cs typeface="+mj-cs"/>
                <a:sym typeface="Arial" charset="0"/>
              </a:rPr>
              <a:t>Providing a road</a:t>
            </a:r>
            <a:r>
              <a:rPr lang="en-US" b="1" kern="0" cap="all" dirty="0">
                <a:solidFill>
                  <a:schemeClr val="tx1"/>
                </a:solidFill>
                <a:latin typeface="Arial Narrow" pitchFamily="34" charset="0"/>
                <a:ea typeface="ＭＳ Ｐゴシック" pitchFamily="16" charset="-128"/>
                <a:cs typeface="+mj-cs"/>
                <a:sym typeface="Arial" charset="0"/>
              </a:rPr>
              <a:t>map for a bicycle friendly America</a:t>
            </a:r>
            <a:endParaRPr kumimoji="0" lang="en-US" sz="4000" b="1" i="0" u="none" strike="noStrike" kern="0" cap="all" spc="0" normalizeH="0" baseline="0" noProof="0" dirty="0">
              <a:ln>
                <a:noFill/>
              </a:ln>
              <a:solidFill>
                <a:schemeClr val="tx1"/>
              </a:solidFill>
              <a:effectLst/>
              <a:uLnTx/>
              <a:uFillTx/>
              <a:latin typeface="Arial Narrow" pitchFamily="34" charset="0"/>
              <a:ea typeface="ＭＳ Ｐゴシック" pitchFamily="16" charset="-128"/>
              <a:cs typeface="+mj-cs"/>
              <a:sym typeface="Arial" charset="0"/>
            </a:endParaRPr>
          </a:p>
        </p:txBody>
      </p:sp>
      <p:sp>
        <p:nvSpPr>
          <p:cNvPr id="19" name="Rectangle 1"/>
          <p:cNvSpPr>
            <a:spLocks/>
          </p:cNvSpPr>
          <p:nvPr/>
        </p:nvSpPr>
        <p:spPr bwMode="auto">
          <a:xfrm>
            <a:off x="0" y="-152400"/>
            <a:ext cx="9144000" cy="2794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7162800" cy="1143000"/>
          </a:xfrm>
        </p:spPr>
        <p:txBody>
          <a:bodyPr/>
          <a:lstStyle/>
          <a:p>
            <a:pPr eaLnBrk="1" hangingPunct="1"/>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Application Criteria</a:t>
            </a:r>
          </a:p>
        </p:txBody>
      </p:sp>
      <p:sp>
        <p:nvSpPr>
          <p:cNvPr id="19459" name="Rectangle 3"/>
          <p:cNvSpPr>
            <a:spLocks noGrp="1" noChangeArrowheads="1"/>
          </p:cNvSpPr>
          <p:nvPr>
            <p:ph type="body" sz="half" idx="2"/>
          </p:nvPr>
        </p:nvSpPr>
        <p:spPr>
          <a:xfrm>
            <a:off x="304800" y="1562100"/>
            <a:ext cx="3290888" cy="4518025"/>
          </a:xfrm>
        </p:spPr>
        <p:txBody>
          <a:bodyPr/>
          <a:lstStyle/>
          <a:p>
            <a:pPr marL="91440" indent="0" eaLnBrk="1" hangingPunct="1">
              <a:lnSpc>
                <a:spcPct val="80000"/>
              </a:lnSpc>
              <a:buFontTx/>
              <a:buNone/>
            </a:pPr>
            <a:r>
              <a:rPr lang="en-US" sz="2400" b="1" dirty="0">
                <a:latin typeface="Georgia" pitchFamily="18" charset="0"/>
                <a:ea typeface="ＭＳ Ｐゴシック" pitchFamily="16" charset="-128"/>
              </a:rPr>
              <a:t>Online application questions divided into Five E’s:</a:t>
            </a:r>
          </a:p>
          <a:p>
            <a:pPr eaLnBrk="1" hangingPunct="1">
              <a:lnSpc>
                <a:spcPct val="80000"/>
              </a:lnSpc>
              <a:buFontTx/>
              <a:buNone/>
            </a:pPr>
            <a:endParaRPr lang="en-US" sz="2400" dirty="0">
              <a:latin typeface="Georgia" pitchFamily="18" charset="0"/>
              <a:ea typeface="ＭＳ Ｐゴシック" pitchFamily="16" charset="-128"/>
            </a:endParaRPr>
          </a:p>
          <a:p>
            <a:pPr eaLnBrk="1" hangingPunct="1">
              <a:lnSpc>
                <a:spcPct val="80000"/>
              </a:lnSpc>
              <a:buFont typeface="Georgia" pitchFamily="18" charset="0"/>
              <a:buChar char="»"/>
            </a:pPr>
            <a:r>
              <a:rPr lang="en-US" sz="2400" dirty="0">
                <a:latin typeface="Georgia" pitchFamily="18" charset="0"/>
                <a:ea typeface="ＭＳ Ｐゴシック" pitchFamily="16" charset="-128"/>
              </a:rPr>
              <a:t>Engineering</a:t>
            </a:r>
          </a:p>
          <a:p>
            <a:pPr eaLnBrk="1" hangingPunct="1">
              <a:lnSpc>
                <a:spcPct val="80000"/>
              </a:lnSpc>
              <a:buFont typeface="Georgia" pitchFamily="18" charset="0"/>
              <a:buChar char="»"/>
            </a:pPr>
            <a:r>
              <a:rPr lang="en-US" sz="2400" dirty="0">
                <a:latin typeface="Georgia" pitchFamily="18" charset="0"/>
                <a:ea typeface="ＭＳ Ｐゴシック" pitchFamily="16" charset="-128"/>
              </a:rPr>
              <a:t>Education</a:t>
            </a:r>
          </a:p>
          <a:p>
            <a:pPr eaLnBrk="1" hangingPunct="1">
              <a:lnSpc>
                <a:spcPct val="80000"/>
              </a:lnSpc>
              <a:buFont typeface="Georgia" pitchFamily="18" charset="0"/>
              <a:buChar char="»"/>
            </a:pPr>
            <a:r>
              <a:rPr lang="en-US" sz="2400" dirty="0">
                <a:latin typeface="Georgia" pitchFamily="18" charset="0"/>
                <a:ea typeface="ＭＳ Ｐゴシック" pitchFamily="16" charset="-128"/>
              </a:rPr>
              <a:t>Encouragement</a:t>
            </a:r>
          </a:p>
          <a:p>
            <a:pPr eaLnBrk="1" hangingPunct="1">
              <a:lnSpc>
                <a:spcPct val="80000"/>
              </a:lnSpc>
              <a:buFont typeface="Georgia" pitchFamily="18" charset="0"/>
              <a:buChar char="»"/>
            </a:pPr>
            <a:r>
              <a:rPr lang="en-US" sz="2400" dirty="0">
                <a:latin typeface="Georgia" pitchFamily="18" charset="0"/>
                <a:ea typeface="ＭＳ Ｐゴシック" pitchFamily="16" charset="-128"/>
              </a:rPr>
              <a:t>Evaluation &amp; Planning</a:t>
            </a:r>
          </a:p>
          <a:p>
            <a:pPr eaLnBrk="1" hangingPunct="1">
              <a:lnSpc>
                <a:spcPct val="80000"/>
              </a:lnSpc>
              <a:buFont typeface="Georgia" pitchFamily="18" charset="0"/>
              <a:buChar char="»"/>
            </a:pPr>
            <a:r>
              <a:rPr lang="en-US" sz="2400" dirty="0">
                <a:ea typeface="ＭＳ Ｐゴシック" pitchFamily="16" charset="-128"/>
              </a:rPr>
              <a:t>Equity</a:t>
            </a:r>
            <a:endParaRPr lang="en-US" sz="2400" dirty="0">
              <a:latin typeface="Georgia" pitchFamily="18" charset="0"/>
              <a:ea typeface="ＭＳ Ｐゴシック" pitchFamily="16" charset="-128"/>
            </a:endParaRPr>
          </a:p>
          <a:p>
            <a:pPr lvl="1" eaLnBrk="1" hangingPunct="1">
              <a:lnSpc>
                <a:spcPct val="80000"/>
              </a:lnSpc>
              <a:buFontTx/>
              <a:buNone/>
            </a:pPr>
            <a:endParaRPr lang="en-US" sz="2400" dirty="0">
              <a:latin typeface="Arial" charset="0"/>
              <a:ea typeface="ＭＳ Ｐゴシック" pitchFamily="16" charset="-128"/>
            </a:endParaRPr>
          </a:p>
        </p:txBody>
      </p:sp>
      <p:pic>
        <p:nvPicPr>
          <p:cNvPr id="6"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993" y="1752600"/>
            <a:ext cx="5335069"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3595688" y="5870984"/>
            <a:ext cx="5334000" cy="97472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algn="ctr">
              <a:lnSpc>
                <a:spcPct val="80000"/>
              </a:lnSpc>
              <a:buFontTx/>
              <a:buNone/>
            </a:pPr>
            <a:r>
              <a:rPr lang="en-US" sz="2400" b="1" kern="0" dirty="0">
                <a:latin typeface="Arial Narrow" panose="020B0604020202020204" pitchFamily="34" charset="0"/>
                <a:ea typeface="ＭＳ Ｐゴシック" pitchFamily="16" charset="-128"/>
                <a:cs typeface="Arial Narrow" panose="020B0604020202020204" pitchFamily="34" charset="0"/>
                <a:hlinkClick r:id="rId5"/>
              </a:rPr>
              <a:t>http://apply.bikeleague.org</a:t>
            </a:r>
            <a:r>
              <a:rPr lang="en-US" sz="2400" b="1" kern="0" dirty="0">
                <a:latin typeface="Arial Narrow" panose="020B0604020202020204" pitchFamily="34" charset="0"/>
                <a:ea typeface="ＭＳ Ｐゴシック" pitchFamily="16" charset="-128"/>
                <a:cs typeface="Arial Narrow" panose="020B0604020202020204" pitchFamily="34" charset="0"/>
              </a:rPr>
              <a:t> </a:t>
            </a:r>
          </a:p>
        </p:txBody>
      </p:sp>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 y="38100"/>
            <a:ext cx="7162800" cy="1143000"/>
          </a:xfrm>
        </p:spPr>
        <p:txBody>
          <a:bodyPr/>
          <a:lstStyle/>
          <a:p>
            <a:pPr eaLnBrk="1" hangingPunct="1"/>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Application Review</a:t>
            </a:r>
          </a:p>
        </p:txBody>
      </p:sp>
      <p:sp>
        <p:nvSpPr>
          <p:cNvPr id="20483" name="Rectangle 3"/>
          <p:cNvSpPr>
            <a:spLocks noGrp="1" noChangeArrowheads="1"/>
          </p:cNvSpPr>
          <p:nvPr>
            <p:ph type="body" sz="half" idx="1"/>
          </p:nvPr>
        </p:nvSpPr>
        <p:spPr>
          <a:xfrm>
            <a:off x="609600" y="2209800"/>
            <a:ext cx="4114800" cy="3810000"/>
          </a:xfrm>
        </p:spPr>
        <p:txBody>
          <a:bodyPr/>
          <a:lstStyle/>
          <a:p>
            <a:pPr eaLnBrk="1" hangingPunct="1">
              <a:buFont typeface="Georgia" pitchFamily="18" charset="0"/>
              <a:buChar char="»"/>
            </a:pPr>
            <a:r>
              <a:rPr lang="en-US" dirty="0">
                <a:latin typeface="Georgia" pitchFamily="18" charset="0"/>
                <a:ea typeface="ＭＳ Ｐゴシック" pitchFamily="16" charset="-128"/>
                <a:cs typeface="Times New Roman" pitchFamily="18" charset="0"/>
              </a:rPr>
              <a:t>Reviewed by staff and external reviewer</a:t>
            </a:r>
          </a:p>
          <a:p>
            <a:pPr eaLnBrk="1" hangingPunct="1">
              <a:buFont typeface="Georgia" pitchFamily="18" charset="0"/>
              <a:buChar char="»"/>
            </a:pPr>
            <a:r>
              <a:rPr lang="en-US" dirty="0">
                <a:latin typeface="Georgia" pitchFamily="18" charset="0"/>
                <a:ea typeface="ＭＳ Ｐゴシック" pitchFamily="16" charset="-128"/>
                <a:cs typeface="Times New Roman" pitchFamily="18" charset="0"/>
              </a:rPr>
              <a:t>Feedback from local cyclists and advocates</a:t>
            </a:r>
          </a:p>
          <a:p>
            <a:pPr eaLnBrk="1" hangingPunct="1">
              <a:buFont typeface="Georgia" pitchFamily="18" charset="0"/>
              <a:buChar char="»"/>
            </a:pPr>
            <a:r>
              <a:rPr lang="en-US" dirty="0">
                <a:latin typeface="Georgia" pitchFamily="18" charset="0"/>
                <a:ea typeface="ＭＳ Ｐゴシック" pitchFamily="16" charset="-128"/>
                <a:cs typeface="Times New Roman" pitchFamily="18" charset="0"/>
              </a:rPr>
              <a:t>A roadmap and assistance to improve</a:t>
            </a:r>
          </a:p>
          <a:p>
            <a:pPr eaLnBrk="1" hangingPunct="1">
              <a:buFontTx/>
              <a:buNone/>
            </a:pPr>
            <a:endParaRPr lang="en-US" sz="2400" dirty="0">
              <a:latin typeface="Arial" charset="0"/>
              <a:ea typeface="ＭＳ Ｐゴシック" pitchFamily="16" charset="-128"/>
              <a:cs typeface="Times New Roman" pitchFamily="18" charset="0"/>
            </a:endParaRPr>
          </a:p>
          <a:p>
            <a:pPr eaLnBrk="1" hangingPunct="1"/>
            <a:endParaRPr lang="en-US" sz="2400" dirty="0">
              <a:latin typeface="Arial" charset="0"/>
              <a:ea typeface="ＭＳ Ｐゴシック" pitchFamily="16" charset="-128"/>
              <a:cs typeface="Times New Roman" pitchFamily="18" charset="0"/>
            </a:endParaRPr>
          </a:p>
        </p:txBody>
      </p:sp>
      <p:sp>
        <p:nvSpPr>
          <p:cNvPr id="273412" name="Text Box 4"/>
          <p:cNvSpPr txBox="1">
            <a:spLocks noChangeArrowheads="1"/>
          </p:cNvSpPr>
          <p:nvPr/>
        </p:nvSpPr>
        <p:spPr bwMode="auto">
          <a:xfrm>
            <a:off x="3108325" y="2627313"/>
            <a:ext cx="3673475" cy="366712"/>
          </a:xfrm>
          <a:prstGeom prst="rect">
            <a:avLst/>
          </a:prstGeom>
          <a:noFill/>
          <a:ln>
            <a:noFill/>
          </a:ln>
          <a:effectLst/>
        </p:spPr>
        <p:txBody>
          <a:bodyPr lIns="92075" tIns="46038" rIns="92075" bIns="46038">
            <a:spAutoFit/>
          </a:bodyPr>
          <a:lstStyle/>
          <a:p>
            <a:pPr algn="ctr">
              <a:defRPr/>
            </a:pPr>
            <a:endParaRPr lang="en-US">
              <a:solidFill>
                <a:srgbClr val="A80A28"/>
              </a:solidFill>
              <a:effectLst>
                <a:outerShdw blurRad="38100" dist="38100" dir="2700000" algn="tl">
                  <a:srgbClr val="000000"/>
                </a:outerShdw>
              </a:effectLst>
              <a:ea typeface="ＭＳ Ｐゴシック" charset="-128"/>
              <a:cs typeface="Times New Roman" pitchFamily="18" charset="0"/>
            </a:endParaRPr>
          </a:p>
        </p:txBody>
      </p:sp>
      <p:sp>
        <p:nvSpPr>
          <p:cNvPr id="20485"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0486"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0487"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0488"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pic>
        <p:nvPicPr>
          <p:cNvPr id="11"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3074" name="Picture 2" descr="http://abovethelaw.com/wp-content/uploads/2012/05/grade-grading-A-plus.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93" r="17782"/>
          <a:stretch/>
        </p:blipFill>
        <p:spPr bwMode="auto">
          <a:xfrm>
            <a:off x="5263356" y="2209800"/>
            <a:ext cx="3017838"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Reaching the Interested   but Concerned</a:t>
            </a:r>
          </a:p>
        </p:txBody>
      </p:sp>
      <p:graphicFrame>
        <p:nvGraphicFramePr>
          <p:cNvPr id="2050" name="Content Placeholder 1"/>
          <p:cNvGraphicFramePr>
            <a:graphicFrameLocks noGrp="1"/>
          </p:cNvGraphicFramePr>
          <p:nvPr>
            <p:ph idx="1"/>
          </p:nvPr>
        </p:nvGraphicFramePr>
        <p:xfrm>
          <a:off x="1828800" y="2667000"/>
          <a:ext cx="5791200" cy="3479800"/>
        </p:xfrm>
        <a:graphic>
          <a:graphicData uri="http://schemas.openxmlformats.org/presentationml/2006/ole">
            <mc:AlternateContent xmlns:mc="http://schemas.openxmlformats.org/markup-compatibility/2006">
              <mc:Choice xmlns:v="urn:schemas-microsoft-com:vml" Requires="v">
                <p:oleObj spid="_x0000_s1040" r:id="rId4" imgW="7870618" imgH="4852837" progId="Excel.Sheet.8">
                  <p:embed/>
                </p:oleObj>
              </mc:Choice>
              <mc:Fallback>
                <p:oleObj r:id="rId4" imgW="7870618" imgH="4852837" progId="Excel.Sheet.8">
                  <p:embed/>
                  <p:pic>
                    <p:nvPicPr>
                      <p:cNvPr id="0" name="Content Placeholder 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667000"/>
                        <a:ext cx="5791200" cy="347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a:blip r:embed="rId6"/>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Strong and Fearless</a:t>
            </a:r>
          </a:p>
        </p:txBody>
      </p:sp>
      <p:pic>
        <p:nvPicPr>
          <p:cNvPr id="21507"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828800" y="1684364"/>
            <a:ext cx="6491288" cy="4868836"/>
          </a:xfrm>
        </p:spPr>
      </p:pic>
      <p:pic>
        <p:nvPicPr>
          <p:cNvPr id="5"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0"/>
            <a:ext cx="7340600" cy="1384300"/>
          </a:xfrm>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Enthused and Confident</a:t>
            </a:r>
          </a:p>
        </p:txBody>
      </p:sp>
      <p:pic>
        <p:nvPicPr>
          <p:cNvPr id="22531"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975120" y="1524000"/>
            <a:ext cx="3749279" cy="4999038"/>
          </a:xfrm>
        </p:spPr>
      </p:pic>
      <p:pic>
        <p:nvPicPr>
          <p:cNvPr id="22532"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1524000"/>
            <a:ext cx="3748897" cy="4999038"/>
          </a:xfrm>
          <a:prstGeom prst="rect">
            <a:avLst/>
          </a:prstGeom>
          <a:noFill/>
          <a:ln w="9525">
            <a:noFill/>
            <a:miter lim="800000"/>
            <a:headEnd/>
            <a:tailEnd/>
          </a:ln>
        </p:spPr>
      </p:pic>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7"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br>
              <a:rPr lang="en-US" sz="4000" dirty="0">
                <a:latin typeface="Arial Narrow" pitchFamily="34" charset="0"/>
                <a:ea typeface="ＭＳ Ｐゴシック" pitchFamily="16" charset="-128"/>
              </a:rPr>
            </a:br>
            <a:r>
              <a:rPr lang="en-US" sz="4000" dirty="0">
                <a:latin typeface="Arial Narrow" pitchFamily="34" charset="0"/>
                <a:ea typeface="ＭＳ Ｐゴシック" pitchFamily="16" charset="-128"/>
              </a:rPr>
              <a:t>Interested but Concerned</a:t>
            </a:r>
          </a:p>
        </p:txBody>
      </p:sp>
      <p:pic>
        <p:nvPicPr>
          <p:cNvPr id="23555" name="Picture 2" descr="C:\Users\user\Desktop\Missoula\Cycltrack_missoula.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724400" y="1828800"/>
            <a:ext cx="3781861" cy="4692939"/>
          </a:xfrm>
          <a:noFill/>
        </p:spPr>
      </p:pic>
      <p:pic>
        <p:nvPicPr>
          <p:cNvPr id="23556" name="Picture 3" descr="C:\Users\user\Desktop\Missoula\hanging bridge_missoul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6794" y="1828799"/>
            <a:ext cx="3555206" cy="4740275"/>
          </a:xfrm>
          <a:prstGeom prst="rect">
            <a:avLst/>
          </a:prstGeom>
          <a:noFill/>
          <a:ln w="9525">
            <a:noFill/>
            <a:miter lim="800000"/>
            <a:headEnd/>
            <a:tailEnd/>
          </a:ln>
        </p:spPr>
      </p:pic>
      <p:sp>
        <p:nvSpPr>
          <p:cNvPr id="5"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Tree>
  </p:cSld>
  <p:clrMapOvr>
    <a:masterClrMapping/>
  </p:clrMapOvr>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Pages>0</Pages>
  <Words>1576</Words>
  <Characters>0</Characters>
  <Application>Microsoft Macintosh PowerPoint</Application>
  <PresentationFormat>On-screen Show (4:3)</PresentationFormat>
  <Lines>0</Lines>
  <Paragraphs>118</Paragraphs>
  <Slides>19</Slides>
  <Notes>18</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19</vt:i4>
      </vt:variant>
    </vt:vector>
  </HeadingPairs>
  <TitlesOfParts>
    <vt:vector size="33" baseType="lpstr">
      <vt:lpstr>Arial</vt:lpstr>
      <vt:lpstr>Arial Narrow</vt:lpstr>
      <vt:lpstr>Calibri</vt:lpstr>
      <vt:lpstr>Georgia</vt:lpstr>
      <vt:lpstr>Gill Sans</vt:lpstr>
      <vt:lpstr>Lucida Grande</vt:lpstr>
      <vt:lpstr>Default - Title and Content</vt:lpstr>
      <vt:lpstr>Default - Custom Layout</vt:lpstr>
      <vt:lpstr>Default - Title and Vertical Text</vt:lpstr>
      <vt:lpstr>Default - Picture with Caption</vt:lpstr>
      <vt:lpstr>Master #2</vt:lpstr>
      <vt:lpstr>Master #3</vt:lpstr>
      <vt:lpstr>Master #4</vt:lpstr>
      <vt:lpstr>Excel.Sheet.8</vt:lpstr>
      <vt:lpstr>Bicycle friendly America program overview</vt:lpstr>
      <vt:lpstr> A Little BFA Program History</vt:lpstr>
      <vt:lpstr> </vt:lpstr>
      <vt:lpstr> Application Criteria</vt:lpstr>
      <vt:lpstr> Application Review</vt:lpstr>
      <vt:lpstr> Reaching the Interested   but Concerned</vt:lpstr>
      <vt:lpstr> Strong and Fearless</vt:lpstr>
      <vt:lpstr> Enthused and Confident</vt:lpstr>
      <vt:lpstr> Interested but Concerned</vt:lpstr>
      <vt:lpstr> Interested but Concerned</vt:lpstr>
      <vt:lpstr> BFC Program</vt:lpstr>
      <vt:lpstr> BFB Program</vt:lpstr>
      <vt:lpstr> BFU Program</vt:lpstr>
      <vt:lpstr> BFS Program</vt:lpstr>
      <vt:lpstr>Benefits of applying</vt:lpstr>
      <vt:lpstr>Get started</vt:lpstr>
      <vt:lpstr>Online resource library</vt:lpstr>
      <vt:lpstr>[Your contact info]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Amelia Neptune</cp:lastModifiedBy>
  <cp:revision>21</cp:revision>
  <dcterms:created xsi:type="dcterms:W3CDTF">2013-05-02T12:54:22Z</dcterms:created>
  <dcterms:modified xsi:type="dcterms:W3CDTF">2020-10-07T02:21:54Z</dcterms:modified>
</cp:coreProperties>
</file>