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4"/>
  </p:notesMasterIdLst>
  <p:sldIdLst>
    <p:sldId id="267" r:id="rId2"/>
    <p:sldId id="268" r:id="rId3"/>
    <p:sldId id="266" r:id="rId4"/>
    <p:sldId id="260" r:id="rId5"/>
    <p:sldId id="259" r:id="rId6"/>
    <p:sldId id="258" r:id="rId7"/>
    <p:sldId id="270" r:id="rId8"/>
    <p:sldId id="272" r:id="rId9"/>
    <p:sldId id="271" r:id="rId10"/>
    <p:sldId id="273" r:id="rId11"/>
    <p:sldId id="275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7F788-AD53-464E-B677-198AF4C8D897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B696F-5C04-42FA-B54F-8219CEA10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287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B696F-5C04-42FA-B54F-8219CEA1024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14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5B7F-DA23-4A2D-833C-7C84988DE90F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8EC8-06F0-44B8-828B-D2F214F09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92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5B7F-DA23-4A2D-833C-7C84988DE90F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8EC8-06F0-44B8-828B-D2F214F09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05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5B7F-DA23-4A2D-833C-7C84988DE90F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8EC8-06F0-44B8-828B-D2F214F09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65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5B7F-DA23-4A2D-833C-7C84988DE90F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8EC8-06F0-44B8-828B-D2F214F09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6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5B7F-DA23-4A2D-833C-7C84988DE90F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8EC8-06F0-44B8-828B-D2F214F09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09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5B7F-DA23-4A2D-833C-7C84988DE90F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8EC8-06F0-44B8-828B-D2F214F09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7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5B7F-DA23-4A2D-833C-7C84988DE90F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8EC8-06F0-44B8-828B-D2F214F09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13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5B7F-DA23-4A2D-833C-7C84988DE90F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8EC8-06F0-44B8-828B-D2F214F09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0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5B7F-DA23-4A2D-833C-7C84988DE90F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8EC8-06F0-44B8-828B-D2F214F09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4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5B7F-DA23-4A2D-833C-7C84988DE90F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8EC8-06F0-44B8-828B-D2F214F09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991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5B7F-DA23-4A2D-833C-7C84988DE90F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8EC8-06F0-44B8-828B-D2F214F09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66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B5B7F-DA23-4A2D-833C-7C84988DE90F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48EC8-06F0-44B8-828B-D2F214F09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4898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Bike Shops Are Cycling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Fred Clements</a:t>
            </a:r>
          </a:p>
          <a:p>
            <a:pPr marL="0" indent="0">
              <a:buNone/>
            </a:pPr>
            <a:r>
              <a:rPr lang="en-US" dirty="0" smtClean="0"/>
              <a:t>Executive Director</a:t>
            </a:r>
          </a:p>
          <a:p>
            <a:pPr marL="0" indent="0">
              <a:buNone/>
            </a:pPr>
            <a:r>
              <a:rPr lang="en-US" dirty="0" smtClean="0"/>
              <a:t>National Bicycle Dealers Association</a:t>
            </a:r>
          </a:p>
          <a:p>
            <a:pPr marL="0" indent="0">
              <a:buNone/>
            </a:pPr>
            <a:r>
              <a:rPr lang="en-US" dirty="0" smtClean="0"/>
              <a:t>fred@nbda.com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5625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2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big idea: </a:t>
            </a:r>
            <a:r>
              <a:rPr lang="en-US" dirty="0" smtClean="0"/>
              <a:t>bike shops as infrastructure, why </a:t>
            </a:r>
            <a:r>
              <a:rPr lang="en-US" dirty="0" smtClean="0"/>
              <a:t>should you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More than a business issue: the future of cycling and bike shops are directly linked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Cycling is an ecosystem; each part plays a role.</a:t>
            </a:r>
            <a:endParaRPr lang="en-US" dirty="0" smtClean="0"/>
          </a:p>
          <a:p>
            <a:r>
              <a:rPr lang="en-US" dirty="0" smtClean="0"/>
              <a:t>Fewer shops = less support and access = fewer cyclists.</a:t>
            </a:r>
          </a:p>
          <a:p>
            <a:r>
              <a:rPr lang="en-US" dirty="0" smtClean="0"/>
              <a:t>New and existing cyclists need a local source of goods and services the Internet cannot provide.</a:t>
            </a:r>
          </a:p>
          <a:p>
            <a:r>
              <a:rPr lang="en-US" dirty="0" smtClean="0"/>
              <a:t>Smaller towns without shops </a:t>
            </a:r>
            <a:r>
              <a:rPr lang="en-US" dirty="0" smtClean="0"/>
              <a:t>already </a:t>
            </a:r>
            <a:r>
              <a:rPr lang="en-US" dirty="0" smtClean="0"/>
              <a:t>have </a:t>
            </a:r>
            <a:r>
              <a:rPr lang="en-US" dirty="0" smtClean="0"/>
              <a:t>less participation.</a:t>
            </a:r>
          </a:p>
          <a:p>
            <a:r>
              <a:rPr lang="en-US" dirty="0" smtClean="0"/>
              <a:t>Many stores are on the edge of disappearing.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1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can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Demand </a:t>
            </a:r>
            <a:r>
              <a:rPr lang="en-US" dirty="0" smtClean="0"/>
              <a:t>excellence</a:t>
            </a:r>
            <a:r>
              <a:rPr lang="en-US" dirty="0"/>
              <a:t> </a:t>
            </a:r>
            <a:r>
              <a:rPr lang="en-US" dirty="0" smtClean="0"/>
              <a:t>but support your ecosystem.</a:t>
            </a:r>
            <a:endParaRPr lang="en-US" dirty="0" smtClean="0"/>
          </a:p>
          <a:p>
            <a:r>
              <a:rPr lang="en-US" dirty="0" smtClean="0"/>
              <a:t>Vote with your dollars; make a conscious choice when you buy.</a:t>
            </a:r>
          </a:p>
          <a:p>
            <a:r>
              <a:rPr lang="en-US" dirty="0" smtClean="0"/>
              <a:t>More d</a:t>
            </a:r>
            <a:r>
              <a:rPr lang="en-US" dirty="0" smtClean="0"/>
              <a:t>ollars spent locally stay in your town.</a:t>
            </a:r>
          </a:p>
          <a:p>
            <a:r>
              <a:rPr lang="en-US" dirty="0" smtClean="0"/>
              <a:t>Shops pay taxes, provide jobs, purchase local services, no cost to the taxpayer.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45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2133600"/>
            <a:ext cx="621792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0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National Bicycle Dealers Association?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Non-profit trade association</a:t>
            </a:r>
          </a:p>
          <a:p>
            <a:r>
              <a:rPr lang="en-US" dirty="0" smtClean="0"/>
              <a:t>Board of Directors: 15 bike shops</a:t>
            </a:r>
            <a:endParaRPr lang="en-US" dirty="0"/>
          </a:p>
          <a:p>
            <a:r>
              <a:rPr lang="en-US" dirty="0" smtClean="0"/>
              <a:t>1,300 member dealers out of 3,950 in existence</a:t>
            </a:r>
          </a:p>
          <a:p>
            <a:r>
              <a:rPr lang="en-US" dirty="0" smtClean="0"/>
              <a:t>Publishes Bicycle Retailer and Industry News</a:t>
            </a:r>
          </a:p>
          <a:p>
            <a:r>
              <a:rPr lang="en-US" dirty="0" smtClean="0"/>
              <a:t>Goals: </a:t>
            </a:r>
            <a:r>
              <a:rPr lang="en-US" dirty="0" smtClean="0"/>
              <a:t>education</a:t>
            </a:r>
            <a:r>
              <a:rPr lang="en-US" dirty="0" smtClean="0"/>
              <a:t>, </a:t>
            </a:r>
            <a:r>
              <a:rPr lang="en-US" dirty="0" smtClean="0"/>
              <a:t>research</a:t>
            </a:r>
            <a:r>
              <a:rPr lang="en-US" dirty="0" smtClean="0"/>
              <a:t>, </a:t>
            </a:r>
            <a:r>
              <a:rPr lang="en-US" dirty="0" smtClean="0"/>
              <a:t>advocacy </a:t>
            </a:r>
            <a:r>
              <a:rPr lang="en-US" dirty="0" smtClean="0"/>
              <a:t>for the independent bicycle dealer.</a:t>
            </a:r>
          </a:p>
          <a:p>
            <a:r>
              <a:rPr lang="en-US" dirty="0" smtClean="0"/>
              <a:t>Promoting the passion for cycling.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381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652963"/>
          </a:xfrm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“underlying base or foundation for an organization or system.”</a:t>
            </a:r>
          </a:p>
          <a:p>
            <a:r>
              <a:rPr lang="en-US" dirty="0" smtClean="0"/>
              <a:t>Places to ride (roads, paths, trails) are vital infrastructure.</a:t>
            </a:r>
          </a:p>
          <a:p>
            <a:r>
              <a:rPr lang="en-US" dirty="0" smtClean="0"/>
              <a:t>Bicycles </a:t>
            </a:r>
            <a:r>
              <a:rPr lang="en-US" dirty="0" smtClean="0"/>
              <a:t>and equipment are infrastructure.</a:t>
            </a:r>
          </a:p>
          <a:p>
            <a:r>
              <a:rPr lang="en-US" dirty="0" smtClean="0"/>
              <a:t>Locally available goods and services are also infrastructure: properly assembled bikes, accessories, test rides, repair, service, advice.</a:t>
            </a:r>
          </a:p>
          <a:p>
            <a:r>
              <a:rPr lang="en-US" dirty="0" smtClean="0"/>
              <a:t>Existing cyclists and NEW cyclists need the local dealer.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16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92" y="814387"/>
            <a:ext cx="7413625" cy="528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578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133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432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724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44958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4905375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76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81525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572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3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241935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52775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8288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428625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56235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3590925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2409825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5076825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0995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95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8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1475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0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3286125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1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343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2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27432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3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2314575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4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2162175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5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340995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6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210175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7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24765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8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409825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9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1955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0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2009775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1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14625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2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29718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3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501015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4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360045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5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3200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7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360045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8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3228975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9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3276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 rot="5400000">
            <a:off x="-2563816" y="3086894"/>
            <a:ext cx="5943602" cy="836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13" y="1307306"/>
            <a:ext cx="86518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22275"/>
            <a:ext cx="884237" cy="599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90974" y="2284412"/>
            <a:ext cx="884237" cy="805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8010" y="5709354"/>
            <a:ext cx="7926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1985: 9,000 shops</a:t>
            </a:r>
          </a:p>
        </p:txBody>
      </p:sp>
    </p:spTree>
    <p:extLst>
      <p:ext uri="{BB962C8B-B14F-4D97-AF65-F5344CB8AC3E}">
        <p14:creationId xmlns:p14="http://schemas.microsoft.com/office/powerpoint/2010/main" val="351153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785813"/>
            <a:ext cx="7413625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325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514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800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2667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672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1623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385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33675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395" y="1933575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38375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2578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52675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3190875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2057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2" y="5919788"/>
            <a:ext cx="16033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" y="785813"/>
            <a:ext cx="884237" cy="599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593" y="623093"/>
            <a:ext cx="964407" cy="599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" y="5875339"/>
            <a:ext cx="80470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2809" y="5717292"/>
            <a:ext cx="77764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2000: 6,000 shops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48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795338"/>
            <a:ext cx="7407275" cy="528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57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61853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503" y="2451042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92470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494" y="1905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83743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894" y="1295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61853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367" y="3136143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43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189" y="2438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98642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367" y="4288231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7164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895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189" y="3828235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4574506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13" y="249362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6372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541" y="297815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52253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952" y="2451042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91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3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821631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4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189" y="3523435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5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89" y="392470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6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81833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7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53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8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1455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9" name="Picture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310" y="2508425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0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658" y="1866085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1" name="Picture 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922963"/>
            <a:ext cx="16033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67400"/>
            <a:ext cx="80470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" y="431799"/>
            <a:ext cx="884237" cy="599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13046"/>
            <a:ext cx="990599" cy="599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3675" y="5787199"/>
            <a:ext cx="8399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2015: 3,900 shops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842" y="668525"/>
            <a:ext cx="7350103" cy="11072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All About Bike Shops: Main Street Retailing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0201"/>
            <a:ext cx="7886700" cy="4576762"/>
          </a:xfrm>
        </p:spPr>
        <p:txBody>
          <a:bodyPr>
            <a:normAutofit/>
          </a:bodyPr>
          <a:lstStyle/>
          <a:p>
            <a:r>
              <a:rPr lang="en-US" dirty="0" smtClean="0"/>
              <a:t>Bike </a:t>
            </a:r>
            <a:r>
              <a:rPr lang="en-US" dirty="0"/>
              <a:t>shop owners are diverse in backgrounds, motivations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88</a:t>
            </a:r>
            <a:r>
              <a:rPr lang="en-US" dirty="0"/>
              <a:t>% have one location, national chains are few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Average </a:t>
            </a:r>
            <a:r>
              <a:rPr lang="en-US" dirty="0"/>
              <a:t>years in business: 30.4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Average </a:t>
            </a:r>
            <a:r>
              <a:rPr lang="en-US" dirty="0"/>
              <a:t>dollar volume ($997,761), 8 </a:t>
            </a:r>
            <a:r>
              <a:rPr lang="en-US" dirty="0" smtClean="0"/>
              <a:t>employees</a:t>
            </a:r>
          </a:p>
          <a:p>
            <a:r>
              <a:rPr lang="en-US" dirty="0"/>
              <a:t>Generation of owner: 66% Baby Boomers (ages 48 to 67)</a:t>
            </a:r>
          </a:p>
          <a:p>
            <a:r>
              <a:rPr lang="en-US" dirty="0"/>
              <a:t> Husband-wife teams, 32%</a:t>
            </a:r>
          </a:p>
          <a:p>
            <a:r>
              <a:rPr lang="en-US" dirty="0"/>
              <a:t> Average owner’s annual salary $49,887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100" dirty="0"/>
          </a:p>
          <a:p>
            <a:endParaRPr lang="en-US" sz="21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3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Facing Bicycle Retailers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100" dirty="0" smtClean="0"/>
              <a:t>1 shop per 25,000 people in 1980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 smtClean="0"/>
              <a:t>1 shop per 47,000 in 2000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 smtClean="0"/>
              <a:t>1 shop per 83,000 in 2015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More </a:t>
            </a:r>
            <a:r>
              <a:rPr lang="en-US" sz="2400" dirty="0"/>
              <a:t>price sensitive </a:t>
            </a:r>
            <a:r>
              <a:rPr lang="en-US" sz="2400" dirty="0" smtClean="0"/>
              <a:t>consumers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More </a:t>
            </a:r>
            <a:r>
              <a:rPr lang="en-US" sz="2400" dirty="0"/>
              <a:t>competition from on-line </a:t>
            </a:r>
            <a:r>
              <a:rPr lang="en-US" sz="2400" dirty="0" smtClean="0"/>
              <a:t>retailers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Commoditization from brands that do not control distribution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Sales tax inequity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Flat </a:t>
            </a:r>
            <a:r>
              <a:rPr lang="en-US" sz="2400" dirty="0"/>
              <a:t>overall sales from the channel</a:t>
            </a:r>
          </a:p>
        </p:txBody>
      </p:sp>
    </p:spTree>
    <p:extLst>
      <p:ext uri="{BB962C8B-B14F-4D97-AF65-F5344CB8AC3E}">
        <p14:creationId xmlns:p14="http://schemas.microsoft.com/office/powerpoint/2010/main" val="187064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Price and Margin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100" dirty="0"/>
              <a:t> </a:t>
            </a:r>
            <a:r>
              <a:rPr lang="en-US" sz="2400" dirty="0"/>
              <a:t>Average Cost of Doing Business (rent, salaries etc.): 38% of gross sales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Average profit margin on new bicycle sales: 35%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Average profit margin on parts and accessories: 46%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Bike sales below the CODB mean they sell at a loss, with P&amp;A making the difference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Average profit for a bike store: 5.7% ($55,689)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Many </a:t>
            </a:r>
            <a:r>
              <a:rPr lang="en-US" sz="2400" dirty="0" smtClean="0"/>
              <a:t>dealers are on the edge of disappearing; many have disappeared.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553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2047</TotalTime>
  <Words>489</Words>
  <Application>Microsoft Office PowerPoint</Application>
  <PresentationFormat>On-screen Show (4:3)</PresentationFormat>
  <Paragraphs>68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Bike Shops Are Cycling Infrastructure</vt:lpstr>
      <vt:lpstr>What is the National Bicycle Dealers Association?</vt:lpstr>
      <vt:lpstr>Infrastructure:</vt:lpstr>
      <vt:lpstr>PowerPoint Presentation</vt:lpstr>
      <vt:lpstr>PowerPoint Presentation</vt:lpstr>
      <vt:lpstr>PowerPoint Presentation</vt:lpstr>
      <vt:lpstr>All About Bike Shops: Main Street Retailing </vt:lpstr>
      <vt:lpstr>Challenges Facing Bicycle Retailers</vt:lpstr>
      <vt:lpstr>The Price and Margin Challenge</vt:lpstr>
      <vt:lpstr>The big idea: bike shops as infrastructure, why should you care?</vt:lpstr>
      <vt:lpstr>What you can do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</dc:creator>
  <cp:lastModifiedBy>Fred</cp:lastModifiedBy>
  <cp:revision>53</cp:revision>
  <dcterms:created xsi:type="dcterms:W3CDTF">2015-01-22T16:29:50Z</dcterms:created>
  <dcterms:modified xsi:type="dcterms:W3CDTF">2015-03-09T17:48:44Z</dcterms:modified>
</cp:coreProperties>
</file>