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6"/>
  </p:notesMasterIdLst>
  <p:sldIdLst>
    <p:sldId id="419" r:id="rId3"/>
    <p:sldId id="438" r:id="rId4"/>
    <p:sldId id="436" r:id="rId5"/>
    <p:sldId id="432" r:id="rId6"/>
    <p:sldId id="443" r:id="rId7"/>
    <p:sldId id="441" r:id="rId8"/>
    <p:sldId id="442" r:id="rId9"/>
    <p:sldId id="427" r:id="rId10"/>
    <p:sldId id="434" r:id="rId11"/>
    <p:sldId id="440" r:id="rId12"/>
    <p:sldId id="429" r:id="rId13"/>
    <p:sldId id="428" r:id="rId14"/>
    <p:sldId id="437" r:id="rId15"/>
  </p:sldIdLst>
  <p:sldSz cx="9144000" cy="6858000" type="screen4x3"/>
  <p:notesSz cx="7010400" cy="92964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Stinson" initials="N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88C8"/>
    <a:srgbClr val="FF7979"/>
    <a:srgbClr val="FFC5C5"/>
    <a:srgbClr val="78F8FF"/>
    <a:srgbClr val="8EABDE"/>
    <a:srgbClr val="8FACE1"/>
    <a:srgbClr val="F50736"/>
    <a:srgbClr val="5DD8F2"/>
    <a:srgbClr val="A4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7389" autoAdjust="0"/>
  </p:normalViewPr>
  <p:slideViewPr>
    <p:cSldViewPr snapToGrid="0">
      <p:cViewPr varScale="1">
        <p:scale>
          <a:sx n="64" d="100"/>
          <a:sy n="64" d="100"/>
        </p:scale>
        <p:origin x="-1578" y="-102"/>
      </p:cViewPr>
      <p:guideLst>
        <p:guide orient="horz" pos="3728"/>
        <p:guide pos="5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-1614" y="10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C8C222CA-1233-454A-B118-F9C5943D9BB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C26E369A-FBC1-4178-96B5-F110CF188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369A-FBC1-4178-96B5-F110CF188D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36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75F1-07F3-4413-ABAD-C496AF4E0C0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75F1-07F3-4413-ABAD-C496AF4E0C0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75F1-07F3-4413-ABAD-C496AF4E0C0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75F1-07F3-4413-ABAD-C496AF4E0C0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75F1-07F3-4413-ABAD-C496AF4E0C0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75F1-07F3-4413-ABAD-C496AF4E0C0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75F1-07F3-4413-ABAD-C496AF4E0C0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75F1-07F3-4413-ABAD-C496AF4E0C0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75F1-07F3-4413-ABAD-C496AF4E0C0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75F1-07F3-4413-ABAD-C496AF4E0C0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075F1-07F3-4413-ABAD-C496AF4E0C0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445828" y="5225143"/>
            <a:ext cx="1074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F6B08BF7-069F-46C9-9F06-8DB47476E4CE}" type="slidenum">
              <a:rPr lang="en-US" sz="12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404F2B6-229B-4D85-9C8F-389524600895}" type="datetime1">
              <a:rPr lang="da-DK" smtClean="0"/>
              <a:t>11-03-2015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DEEF509-08E2-4F04-B43F-1BB9E4B6630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517F20C-0988-403C-A135-92DDD56EBE2B}" type="datetime1">
              <a:rPr lang="da-DK" smtClean="0"/>
              <a:t>11-03-2015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B99397C-9C4F-438B-9CFA-9957D0153AE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445828" y="5225143"/>
            <a:ext cx="1074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F6B08BF7-069F-46C9-9F06-8DB47476E4CE}" type="slidenum">
              <a:rPr lang="en-US" sz="12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01600" y="-12700"/>
            <a:ext cx="9321800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FB28E33-42A6-4210-9C4A-AA598D6FCCBA}" type="datetime1">
              <a:rPr lang="da-DK" smtClean="0"/>
              <a:t>11-03-2015</a:t>
            </a:fld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3F2DDB5-D714-4FC0-B60C-BE9527F48E58}" type="datetime1">
              <a:rPr lang="da-DK" smtClean="0"/>
              <a:t>11-03-2015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9D6CB09-FE74-489B-8F95-A71BFDFC2947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C4EDFFA-526E-4B1F-B82B-9D9B85990071}" type="datetime1">
              <a:rPr lang="da-DK" smtClean="0"/>
              <a:t>11-03-2015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F4A9B8F-3AC1-455B-9EE3-3FEF1B60DBEB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445828" y="5225143"/>
            <a:ext cx="1074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F6B08BF7-069F-46C9-9F06-8DB47476E4CE}" type="slidenum">
              <a:rPr lang="en-US" sz="12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FCF138D-A699-4AA1-A1B6-3E166E8F0035}" type="datetime1">
              <a:rPr lang="da-DK" smtClean="0"/>
              <a:t>11-03-2015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66C02B6-5F01-4A93-9D71-1A41D83F406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445828" y="5225143"/>
            <a:ext cx="1074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F6B08BF7-069F-46C9-9F06-8DB47476E4CE}" type="slidenum">
              <a:rPr lang="en-US" sz="12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9C3546F-3951-487E-B398-B28852F36395}" type="datetime1">
              <a:rPr lang="da-DK" smtClean="0"/>
              <a:t>11-03-2015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82228" y="5340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dirty="0" smtClean="0"/>
              <a:t>Page </a:t>
            </a:r>
            <a:fld id="{46803130-5488-4827-A3A8-D97084052B5B}" type="slidenum">
              <a:rPr lang="da-DK" smtClean="0"/>
              <a:t>‹#›</a:t>
            </a:fld>
            <a:endParaRPr lang="da-D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57C7FE1-27A7-47D5-A953-03C089D8AEB2}" type="datetime1">
              <a:rPr lang="da-DK" smtClean="0"/>
              <a:t>11-03-2015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0982392-096A-4A4B-8B76-6CD611A3B48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45828" y="5225143"/>
            <a:ext cx="1074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F6B08BF7-069F-46C9-9F06-8DB47476E4CE}" type="slidenum">
              <a:rPr lang="en-US" sz="1200" smtClean="0">
                <a:solidFill>
                  <a:srgbClr val="000000"/>
                </a:solidFill>
                <a:latin typeface="+mn-lt"/>
              </a:rPr>
              <a:t>‹#›</a:t>
            </a:fld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32198F4-46C5-49BA-A80E-A959C464A210}" type="datetime1">
              <a:rPr lang="da-DK" smtClean="0"/>
              <a:t>11-03-2015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D05A01-DB0F-425C-ABDB-A7E8E27B12E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8"/>
          <a:stretch/>
        </p:blipFill>
        <p:spPr>
          <a:xfrm>
            <a:off x="0" y="0"/>
            <a:ext cx="9136063" cy="4281441"/>
          </a:xfrm>
          <a:prstGeom prst="rect">
            <a:avLst/>
          </a:prstGeom>
        </p:spPr>
      </p:pic>
      <p:sp>
        <p:nvSpPr>
          <p:cNvPr id="2" name="Kombinationstegning 7"/>
          <p:cNvSpPr/>
          <p:nvPr/>
        </p:nvSpPr>
        <p:spPr bwMode="auto">
          <a:xfrm>
            <a:off x="0" y="3254375"/>
            <a:ext cx="9136063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" name="Kombinationstegning 423"/>
          <p:cNvSpPr/>
          <p:nvPr/>
        </p:nvSpPr>
        <p:spPr>
          <a:xfrm>
            <a:off x="0" y="3467100"/>
            <a:ext cx="91440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660" y="4572549"/>
            <a:ext cx="6688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Making the Bicycle Retailer and Supplier Voice Count</a:t>
            </a:r>
            <a:endParaRPr lang="en-US" sz="4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6307907"/>
            <a:ext cx="2832098" cy="2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92727"/>
            <a:ext cx="5593402" cy="4572000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6749935" y="533400"/>
            <a:ext cx="2194560" cy="2194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Pathetically low thread count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6553200" y="2978727"/>
            <a:ext cx="2391295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Complicated pajamas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223784" y="4994564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Which charity ride to support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mbinationstegning 7"/>
          <p:cNvSpPr/>
          <p:nvPr/>
        </p:nvSpPr>
        <p:spPr bwMode="auto">
          <a:xfrm>
            <a:off x="725" y="5894701"/>
            <a:ext cx="9144000" cy="50951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0" y="5950423"/>
            <a:ext cx="9144725" cy="907577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714" y="996207"/>
            <a:ext cx="8476343" cy="46643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endParaRPr lang="en-US" sz="2800" dirty="0" smtClean="0">
              <a:solidFill>
                <a:srgbClr val="000000"/>
              </a:solidFill>
              <a:latin typeface="Calibri"/>
            </a:endParaRPr>
          </a:p>
          <a:p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Calibri"/>
              </a:rPr>
              <a:t>What are your needs?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725" y="2832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/>
          <a:lstStyle/>
          <a:p>
            <a:pPr marL="463550" defTabSz="914400" eaLnBrk="0" hangingPunct="0">
              <a:lnSpc>
                <a:spcPct val="95000"/>
              </a:lnSpc>
            </a:pPr>
            <a:r>
              <a:rPr lang="en-US" sz="4000" b="1" dirty="0" smtClean="0">
                <a:solidFill>
                  <a:srgbClr val="171717"/>
                </a:solidFill>
                <a:latin typeface="Calibri"/>
              </a:rPr>
              <a:t>Working with Retailers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6099" y="6337980"/>
            <a:ext cx="1262743" cy="365125"/>
          </a:xfrm>
        </p:spPr>
        <p:txBody>
          <a:bodyPr/>
          <a:lstStyle/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9C05B8B7-8FEE-4042-A036-DF028CEC9A6A}" type="slidenum">
              <a:rPr lang="da-DK" sz="12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11</a:t>
            </a:fld>
            <a:endParaRPr lang="da-DK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6459933"/>
            <a:ext cx="2832098" cy="2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mbinationstegning 7"/>
          <p:cNvSpPr/>
          <p:nvPr/>
        </p:nvSpPr>
        <p:spPr bwMode="auto">
          <a:xfrm>
            <a:off x="725" y="5894701"/>
            <a:ext cx="9144000" cy="50951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0" y="5950423"/>
            <a:ext cx="9144725" cy="907577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714" y="996207"/>
            <a:ext cx="8476343" cy="46643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725" y="2832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/>
          <a:lstStyle/>
          <a:p>
            <a:pPr marL="463550" defTabSz="914400" eaLnBrk="0" hangingPunct="0">
              <a:lnSpc>
                <a:spcPct val="95000"/>
              </a:lnSpc>
            </a:pPr>
            <a:r>
              <a:rPr lang="en-US" sz="4000" b="1" dirty="0" smtClean="0">
                <a:solidFill>
                  <a:srgbClr val="171717"/>
                </a:solidFill>
                <a:latin typeface="Calibri"/>
              </a:rPr>
              <a:t>Acquisition</a:t>
            </a:r>
            <a:endParaRPr lang="en-US" sz="4000" b="1" dirty="0">
              <a:solidFill>
                <a:srgbClr val="171717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6099" y="6337980"/>
            <a:ext cx="1262743" cy="365125"/>
          </a:xfrm>
        </p:spPr>
        <p:txBody>
          <a:bodyPr/>
          <a:lstStyle/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9C05B8B7-8FEE-4042-A036-DF028CEC9A6A}" type="slidenum">
              <a:rPr lang="da-DK" sz="12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12</a:t>
            </a:fld>
            <a:endParaRPr lang="da-DK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6459933"/>
            <a:ext cx="2832098" cy="238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57" y="931320"/>
            <a:ext cx="634800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mbinationstegning 7"/>
          <p:cNvSpPr/>
          <p:nvPr/>
        </p:nvSpPr>
        <p:spPr bwMode="auto">
          <a:xfrm>
            <a:off x="725" y="5894701"/>
            <a:ext cx="9144000" cy="50951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0" y="5950423"/>
            <a:ext cx="9144725" cy="907577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714" y="996207"/>
            <a:ext cx="8476343" cy="46643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Relationship Building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Determining Needs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Aligning Goals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Providing Value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rgbClr val="000000"/>
              </a:solidFill>
              <a:latin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725" y="2832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/>
          <a:lstStyle/>
          <a:p>
            <a:pPr marL="463550" algn="ctr" defTabSz="914400" eaLnBrk="0" hangingPunct="0">
              <a:lnSpc>
                <a:spcPct val="95000"/>
              </a:lnSpc>
            </a:pPr>
            <a:r>
              <a:rPr lang="en-US" sz="4000" b="1" dirty="0" smtClean="0">
                <a:solidFill>
                  <a:srgbClr val="171717"/>
                </a:solidFill>
                <a:latin typeface="Calibri"/>
              </a:rPr>
              <a:t>Key to Success</a:t>
            </a:r>
            <a:endParaRPr lang="en-US" sz="4000" b="1" dirty="0">
              <a:solidFill>
                <a:srgbClr val="171717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6099" y="6337980"/>
            <a:ext cx="1262743" cy="365125"/>
          </a:xfrm>
        </p:spPr>
        <p:txBody>
          <a:bodyPr/>
          <a:lstStyle/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9C05B8B7-8FEE-4042-A036-DF028CEC9A6A}" type="slidenum">
              <a:rPr lang="da-DK" sz="12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13</a:t>
            </a:fld>
            <a:endParaRPr lang="da-DK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6459933"/>
            <a:ext cx="2832098" cy="2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mbinationstegning 7"/>
          <p:cNvSpPr/>
          <p:nvPr/>
        </p:nvSpPr>
        <p:spPr bwMode="auto">
          <a:xfrm>
            <a:off x="725" y="5894701"/>
            <a:ext cx="9144000" cy="50951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0" y="5950423"/>
            <a:ext cx="9144725" cy="907577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34190" y="996207"/>
            <a:ext cx="8476343" cy="46643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725" y="2832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/>
          <a:lstStyle/>
          <a:p>
            <a:pPr marL="463550" algn="ctr" defTabSz="914400" eaLnBrk="0" hangingPunct="0">
              <a:lnSpc>
                <a:spcPct val="95000"/>
              </a:lnSpc>
            </a:pPr>
            <a:endParaRPr lang="en-US" sz="4000" b="1" dirty="0">
              <a:solidFill>
                <a:srgbClr val="171717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6099" y="6337980"/>
            <a:ext cx="1262743" cy="365125"/>
          </a:xfrm>
        </p:spPr>
        <p:txBody>
          <a:bodyPr/>
          <a:lstStyle/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9C05B8B7-8FEE-4042-A036-DF028CEC9A6A}" type="slidenum">
              <a:rPr lang="da-DK" sz="12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2</a:t>
            </a:fld>
            <a:endParaRPr lang="da-DK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6459933"/>
            <a:ext cx="2832098" cy="2385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77" y="441779"/>
            <a:ext cx="541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t="8412" r="6558"/>
          <a:stretch/>
        </p:blipFill>
        <p:spPr>
          <a:xfrm>
            <a:off x="775805" y="344146"/>
            <a:ext cx="8034727" cy="56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mbinationstegning 7"/>
          <p:cNvSpPr/>
          <p:nvPr/>
        </p:nvSpPr>
        <p:spPr bwMode="auto">
          <a:xfrm>
            <a:off x="725" y="5894701"/>
            <a:ext cx="9144000" cy="50951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0" y="5950423"/>
            <a:ext cx="9144725" cy="907577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714" y="996207"/>
            <a:ext cx="8476343" cy="46643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36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Signature Fundraising Cycling event of the American Diabetes Association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One day rides with multiple route options for every cycling ability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alibri"/>
              </a:rPr>
              <a:t>85 Events in 44 states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61,000+ participants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Raised $29 million in 2014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buAutoNum type="arabicPeriod"/>
            </a:pPr>
            <a:endParaRPr lang="en-US" sz="20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725" y="2832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/>
          <a:lstStyle/>
          <a:p>
            <a:pPr marL="463550" algn="ctr" defTabSz="914400" eaLnBrk="0" hangingPunct="0">
              <a:lnSpc>
                <a:spcPct val="95000"/>
              </a:lnSpc>
            </a:pPr>
            <a:endParaRPr lang="en-US" sz="4000" b="1" dirty="0">
              <a:solidFill>
                <a:srgbClr val="171717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6099" y="6337980"/>
            <a:ext cx="1262743" cy="365125"/>
          </a:xfrm>
        </p:spPr>
        <p:txBody>
          <a:bodyPr/>
          <a:lstStyle/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9C05B8B7-8FEE-4042-A036-DF028CEC9A6A}" type="slidenum">
              <a:rPr lang="da-DK" sz="12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3</a:t>
            </a:fld>
            <a:endParaRPr lang="da-DK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6459933"/>
            <a:ext cx="2832098" cy="23852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77" y="441779"/>
            <a:ext cx="541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5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mbinationstegning 7"/>
          <p:cNvSpPr/>
          <p:nvPr/>
        </p:nvSpPr>
        <p:spPr bwMode="auto">
          <a:xfrm>
            <a:off x="725" y="5894701"/>
            <a:ext cx="9144000" cy="50951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0" y="5950423"/>
            <a:ext cx="9144725" cy="907577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714" y="996207"/>
            <a:ext cx="8476343" cy="46643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725" y="2832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/>
          <a:lstStyle/>
          <a:p>
            <a:pPr marL="463550" algn="ctr" defTabSz="914400" eaLnBrk="0" hangingPunct="0">
              <a:lnSpc>
                <a:spcPct val="95000"/>
              </a:lnSpc>
            </a:pPr>
            <a:r>
              <a:rPr lang="en-US" sz="4000" b="1" dirty="0" smtClean="0">
                <a:solidFill>
                  <a:srgbClr val="171717"/>
                </a:solidFill>
                <a:latin typeface="Calibri"/>
              </a:rPr>
              <a:t>Why We Ride</a:t>
            </a:r>
            <a:endParaRPr lang="en-US" sz="4000" b="1" dirty="0">
              <a:solidFill>
                <a:srgbClr val="171717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6099" y="6337980"/>
            <a:ext cx="1262743" cy="365125"/>
          </a:xfrm>
        </p:spPr>
        <p:txBody>
          <a:bodyPr/>
          <a:lstStyle/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9C05B8B7-8FEE-4042-A036-DF028CEC9A6A}" type="slidenum">
              <a:rPr lang="da-DK" sz="12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4</a:t>
            </a:fld>
            <a:endParaRPr lang="da-DK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6459933"/>
            <a:ext cx="2832098" cy="238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17" y="917811"/>
            <a:ext cx="750716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mbinationstegning 7"/>
          <p:cNvSpPr/>
          <p:nvPr/>
        </p:nvSpPr>
        <p:spPr bwMode="auto">
          <a:xfrm>
            <a:off x="725" y="5894701"/>
            <a:ext cx="9144000" cy="50951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0" y="5950423"/>
            <a:ext cx="9144725" cy="907577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714" y="996207"/>
            <a:ext cx="8476343" cy="46643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725" y="2832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/>
          <a:lstStyle/>
          <a:p>
            <a:pPr marL="463550" algn="ctr" defTabSz="914400" eaLnBrk="0" hangingPunct="0">
              <a:lnSpc>
                <a:spcPct val="95000"/>
              </a:lnSpc>
            </a:pPr>
            <a:r>
              <a:rPr lang="en-US" sz="4000" b="1" dirty="0" smtClean="0">
                <a:solidFill>
                  <a:srgbClr val="171717"/>
                </a:solidFill>
                <a:latin typeface="Calibri"/>
              </a:rPr>
              <a:t>Why We Ride</a:t>
            </a:r>
            <a:endParaRPr lang="en-US" sz="4000" b="1" dirty="0">
              <a:solidFill>
                <a:srgbClr val="171717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6099" y="6337980"/>
            <a:ext cx="1262743" cy="365125"/>
          </a:xfrm>
        </p:spPr>
        <p:txBody>
          <a:bodyPr/>
          <a:lstStyle/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9C05B8B7-8FEE-4042-A036-DF028CEC9A6A}" type="slidenum">
              <a:rPr lang="da-DK" sz="12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5</a:t>
            </a:fld>
            <a:endParaRPr lang="da-DK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6459933"/>
            <a:ext cx="2832098" cy="238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b="3121"/>
          <a:stretch/>
        </p:blipFill>
        <p:spPr>
          <a:xfrm>
            <a:off x="109582" y="219313"/>
            <a:ext cx="8926286" cy="593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mbinationstegning 7"/>
          <p:cNvSpPr/>
          <p:nvPr/>
        </p:nvSpPr>
        <p:spPr bwMode="auto">
          <a:xfrm>
            <a:off x="725" y="5894701"/>
            <a:ext cx="9144000" cy="50951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0" y="5950423"/>
            <a:ext cx="9144725" cy="907577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714" y="996207"/>
            <a:ext cx="8476343" cy="46643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725" y="2832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/>
          <a:lstStyle/>
          <a:p>
            <a:pPr marL="463550" algn="ctr" defTabSz="914400" eaLnBrk="0" hangingPunct="0">
              <a:lnSpc>
                <a:spcPct val="95000"/>
              </a:lnSpc>
            </a:pPr>
            <a:r>
              <a:rPr lang="en-US" sz="4000" b="1" dirty="0" smtClean="0">
                <a:solidFill>
                  <a:srgbClr val="171717"/>
                </a:solidFill>
                <a:latin typeface="Calibri"/>
              </a:rPr>
              <a:t>Why We Ride</a:t>
            </a:r>
            <a:endParaRPr lang="en-US" sz="4000" b="1" dirty="0">
              <a:solidFill>
                <a:srgbClr val="171717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6099" y="6337980"/>
            <a:ext cx="1262743" cy="365125"/>
          </a:xfrm>
        </p:spPr>
        <p:txBody>
          <a:bodyPr/>
          <a:lstStyle/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9C05B8B7-8FEE-4042-A036-DF028CEC9A6A}" type="slidenum">
              <a:rPr lang="da-DK" sz="12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6</a:t>
            </a:fld>
            <a:endParaRPr lang="da-DK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6459933"/>
            <a:ext cx="2832098" cy="238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9" b="14633"/>
          <a:stretch/>
        </p:blipFill>
        <p:spPr>
          <a:xfrm>
            <a:off x="2277278" y="883318"/>
            <a:ext cx="4590893" cy="51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mbinationstegning 7"/>
          <p:cNvSpPr/>
          <p:nvPr/>
        </p:nvSpPr>
        <p:spPr bwMode="auto">
          <a:xfrm>
            <a:off x="725" y="5894701"/>
            <a:ext cx="9144000" cy="50951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0" y="5950423"/>
            <a:ext cx="9144725" cy="907577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714" y="996207"/>
            <a:ext cx="8476343" cy="46643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725" y="2832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/>
          <a:lstStyle/>
          <a:p>
            <a:pPr marL="463550" algn="ctr" defTabSz="914400" eaLnBrk="0" hangingPunct="0">
              <a:lnSpc>
                <a:spcPct val="95000"/>
              </a:lnSpc>
            </a:pPr>
            <a:r>
              <a:rPr lang="en-US" sz="4000" b="1" dirty="0" smtClean="0">
                <a:solidFill>
                  <a:srgbClr val="171717"/>
                </a:solidFill>
                <a:latin typeface="Calibri"/>
              </a:rPr>
              <a:t>Why We Ride</a:t>
            </a:r>
            <a:endParaRPr lang="en-US" sz="4000" b="1" dirty="0">
              <a:solidFill>
                <a:srgbClr val="171717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6099" y="6337980"/>
            <a:ext cx="1262743" cy="365125"/>
          </a:xfrm>
        </p:spPr>
        <p:txBody>
          <a:bodyPr/>
          <a:lstStyle/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9C05B8B7-8FEE-4042-A036-DF028CEC9A6A}" type="slidenum">
              <a:rPr lang="da-DK" sz="12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7</a:t>
            </a:fld>
            <a:endParaRPr lang="da-DK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6459933"/>
            <a:ext cx="2832098" cy="238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b="10332"/>
          <a:stretch/>
        </p:blipFill>
        <p:spPr>
          <a:xfrm>
            <a:off x="2699264" y="220691"/>
            <a:ext cx="4554940" cy="57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mbinationstegning 7"/>
          <p:cNvSpPr/>
          <p:nvPr/>
        </p:nvSpPr>
        <p:spPr bwMode="auto">
          <a:xfrm>
            <a:off x="725" y="5894701"/>
            <a:ext cx="9144000" cy="50951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0" y="5950423"/>
            <a:ext cx="9144725" cy="907577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7714" y="996207"/>
            <a:ext cx="8476343" cy="46643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3600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29.1 million American adults and children have diabetes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86 million more have pre-diabetes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Incidence is growing at an alarming rate; 1.7 million new per year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Economic cost is $245 Billion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600" dirty="0" smtClean="0">
              <a:solidFill>
                <a:srgbClr val="000000"/>
              </a:solidFill>
              <a:latin typeface="Calibri"/>
            </a:endParaRPr>
          </a:p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725" y="2832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/>
          <a:lstStyle/>
          <a:p>
            <a:pPr marL="463550" algn="ctr" defTabSz="914400" eaLnBrk="0" hangingPunct="0">
              <a:lnSpc>
                <a:spcPct val="95000"/>
              </a:lnSpc>
            </a:pPr>
            <a:r>
              <a:rPr lang="en-US" sz="4000" b="1" dirty="0" smtClean="0">
                <a:solidFill>
                  <a:srgbClr val="171717"/>
                </a:solidFill>
                <a:latin typeface="Calibri"/>
              </a:rPr>
              <a:t>Why do we Ride?</a:t>
            </a:r>
            <a:endParaRPr lang="en-US" sz="4000" b="1" dirty="0">
              <a:solidFill>
                <a:srgbClr val="171717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6099" y="6337980"/>
            <a:ext cx="1262743" cy="365125"/>
          </a:xfrm>
        </p:spPr>
        <p:txBody>
          <a:bodyPr/>
          <a:lstStyle/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9C05B8B7-8FEE-4042-A036-DF028CEC9A6A}" type="slidenum">
              <a:rPr lang="da-DK" sz="12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8</a:t>
            </a:fld>
            <a:endParaRPr lang="da-DK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6459933"/>
            <a:ext cx="2832098" cy="2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mbinationstegning 7"/>
          <p:cNvSpPr/>
          <p:nvPr/>
        </p:nvSpPr>
        <p:spPr bwMode="auto">
          <a:xfrm>
            <a:off x="725" y="5894701"/>
            <a:ext cx="9144000" cy="50951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" name="Kombinationstegning 423"/>
          <p:cNvSpPr/>
          <p:nvPr/>
        </p:nvSpPr>
        <p:spPr>
          <a:xfrm>
            <a:off x="0" y="5950423"/>
            <a:ext cx="9144725" cy="907577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34190" y="996207"/>
            <a:ext cx="8476343" cy="466436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  <a:p>
            <a:endParaRPr lang="en-US" sz="2000" b="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725" y="28324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t"/>
          <a:lstStyle/>
          <a:p>
            <a:pPr marL="463550" algn="ctr" defTabSz="914400" eaLnBrk="0" hangingPunct="0">
              <a:lnSpc>
                <a:spcPct val="95000"/>
              </a:lnSpc>
            </a:pPr>
            <a:endParaRPr lang="en-US" sz="4000" b="1" dirty="0">
              <a:solidFill>
                <a:srgbClr val="171717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6099" y="6337980"/>
            <a:ext cx="1262743" cy="365125"/>
          </a:xfrm>
        </p:spPr>
        <p:txBody>
          <a:bodyPr/>
          <a:lstStyle/>
          <a:p>
            <a:pPr>
              <a:defRPr/>
            </a:pPr>
            <a:r>
              <a:rPr lang="da-DK" sz="1200" dirty="0" smtClean="0">
                <a:solidFill>
                  <a:srgbClr val="000000"/>
                </a:solidFill>
                <a:latin typeface="+mn-lt"/>
              </a:rPr>
              <a:t>Page </a:t>
            </a:r>
            <a:fld id="{9C05B8B7-8FEE-4042-A036-DF028CEC9A6A}" type="slidenum">
              <a:rPr lang="da-DK" sz="12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9</a:t>
            </a:fld>
            <a:endParaRPr lang="da-DK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78" y="6459933"/>
            <a:ext cx="2832098" cy="238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732462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75468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BBA6B9-B48C-44AD-AF18-A0802220E2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TS101875468</Template>
  <TotalTime>9538</TotalTime>
  <Words>157</Words>
  <Application>Microsoft Office PowerPoint</Application>
  <PresentationFormat>On-screen Show (4:3)</PresentationFormat>
  <Paragraphs>57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TS101875468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Diabetes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PMacEwan@diabetes.org</dc:creator>
  <cp:lastModifiedBy>Amelia Neptune</cp:lastModifiedBy>
  <cp:revision>353</cp:revision>
  <cp:lastPrinted>2015-02-26T13:30:57Z</cp:lastPrinted>
  <dcterms:created xsi:type="dcterms:W3CDTF">2012-10-08T17:22:09Z</dcterms:created>
  <dcterms:modified xsi:type="dcterms:W3CDTF">2015-03-11T13:58:00Z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TC101875468</vt:lpwstr>
  </property>
</Properties>
</file>