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57" r:id="rId8"/>
    <p:sldId id="295" r:id="rId9"/>
    <p:sldId id="280" r:id="rId10"/>
    <p:sldId id="265" r:id="rId11"/>
    <p:sldId id="284" r:id="rId12"/>
    <p:sldId id="291" r:id="rId13"/>
    <p:sldId id="278" r:id="rId14"/>
    <p:sldId id="283" r:id="rId15"/>
    <p:sldId id="285" r:id="rId16"/>
    <p:sldId id="294" r:id="rId17"/>
    <p:sldId id="287" r:id="rId18"/>
    <p:sldId id="288" r:id="rId19"/>
    <p:sldId id="281" r:id="rId20"/>
    <p:sldId id="282" r:id="rId21"/>
    <p:sldId id="276" r:id="rId22"/>
    <p:sldId id="277" r:id="rId23"/>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85" autoAdjust="0"/>
  </p:normalViewPr>
  <p:slideViewPr>
    <p:cSldViewPr>
      <p:cViewPr>
        <p:scale>
          <a:sx n="58" d="100"/>
          <a:sy n="58" d="100"/>
        </p:scale>
        <p:origin x="-171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542CE-FBC4-4767-A991-F565A3DE12FE}" type="datetimeFigureOut">
              <a:rPr lang="en-US" smtClean="0"/>
              <a:pPr/>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35095-6014-4C01-B5ED-8AEAD0C23026}" type="slidenum">
              <a:rPr lang="en-US" smtClean="0"/>
              <a:pPr/>
              <a:t>‹#›</a:t>
            </a:fld>
            <a:endParaRPr lang="en-US"/>
          </a:p>
        </p:txBody>
      </p:sp>
    </p:spTree>
    <p:extLst>
      <p:ext uri="{BB962C8B-B14F-4D97-AF65-F5344CB8AC3E}">
        <p14:creationId xmlns:p14="http://schemas.microsoft.com/office/powerpoint/2010/main" val="2941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[Thank your audience for coming and introduce yourself.] </a:t>
            </a:r>
          </a:p>
          <a:p>
            <a:endParaRPr lang="en-US" dirty="0" smtClean="0"/>
          </a:p>
          <a:p>
            <a:r>
              <a:rPr lang="en-US" sz="1200" dirty="0" smtClean="0"/>
              <a:t>The Bicycle Friendly Community program is a program of the League of American Bicyclists and I am here to assist to get the most out of the program. </a:t>
            </a:r>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Investing in bicycling works! Between</a:t>
            </a:r>
            <a:r>
              <a:rPr lang="en-US" baseline="0" dirty="0" smtClean="0">
                <a:ea typeface="ＭＳ Ｐゴシック" charset="-128"/>
              </a:rPr>
              <a:t> 2000-2013 </a:t>
            </a:r>
            <a:r>
              <a:rPr lang="en-US" dirty="0" smtClean="0">
                <a:ea typeface="ＭＳ Ｐゴシック" charset="-128"/>
              </a:rPr>
              <a:t>, the average American</a:t>
            </a:r>
            <a:r>
              <a:rPr lang="en-US" baseline="0" dirty="0" smtClean="0">
                <a:ea typeface="ＭＳ Ｐゴシック" charset="-128"/>
              </a:rPr>
              <a:t> city has seen a 62% growth in bicycle commuting – Bicycle Friendly Communities have seen a 105% growth. </a:t>
            </a:r>
          </a:p>
          <a:p>
            <a:endParaRPr lang="en-US" baseline="0" dirty="0" smtClean="0">
              <a:ea typeface="ＭＳ Ｐゴシック" charset="-128"/>
            </a:endParaRPr>
          </a:p>
          <a:p>
            <a:r>
              <a:rPr lang="en-US" baseline="0" dirty="0" smtClean="0">
                <a:ea typeface="ＭＳ Ｐゴシック" charset="-128"/>
              </a:rPr>
              <a:t>It’s not just in places like Portland, OR and Boulder, CO where this is happening. It’s happening in Baltimore, Indianapolis and Memphis as well. </a:t>
            </a:r>
            <a:endParaRPr lang="en-US" dirty="0" smtClean="0">
              <a:ea typeface="ＭＳ Ｐゴシック"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t>
            </a:r>
            <a:r>
              <a:rPr lang="en-US" baseline="0" dirty="0" smtClean="0"/>
              <a:t>we hear how useful the program is for coordination, benchmarking and giving the deserved recognition to all of the people – from civic and business leaders to advocates and educators – for building a great bicycle-friendly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the process is usually visiting bikeleague.org/community and </a:t>
            </a:r>
            <a:r>
              <a:rPr lang="en-US" baseline="0" dirty="0" smtClean="0"/>
              <a:t>review </a:t>
            </a:r>
            <a:r>
              <a:rPr lang="en-US" baseline="0" dirty="0" smtClean="0"/>
              <a:t>the Getting Started </a:t>
            </a:r>
            <a:r>
              <a:rPr lang="en-US" baseline="0" dirty="0" smtClean="0"/>
              <a:t>guide, application and resources, </a:t>
            </a:r>
            <a:r>
              <a:rPr lang="en-US" baseline="0" dirty="0" smtClean="0"/>
              <a:t>and use the BFC Scorecard to do a quick assessment of your community.</a:t>
            </a:r>
          </a:p>
          <a:p>
            <a:endParaRPr lang="en-US" baseline="0" dirty="0" smtClean="0"/>
          </a:p>
          <a:p>
            <a:r>
              <a:rPr lang="en-US" baseline="0" dirty="0" smtClean="0"/>
              <a:t>Your local advocacy </a:t>
            </a:r>
            <a:r>
              <a:rPr lang="en-US" baseline="0" dirty="0" smtClean="0"/>
              <a:t>group(s) </a:t>
            </a:r>
            <a:r>
              <a:rPr lang="en-US" baseline="0" dirty="0" smtClean="0"/>
              <a:t>and bike </a:t>
            </a:r>
            <a:r>
              <a:rPr lang="en-US" baseline="0" dirty="0" smtClean="0"/>
              <a:t>club(s) </a:t>
            </a:r>
            <a:r>
              <a:rPr lang="en-US" baseline="0" dirty="0" smtClean="0"/>
              <a:t>should be brought into the discussion of applying and of course, working to build a stronger bicycle-friendly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League’s online resources include best practices and success stories from colleges and universities</a:t>
            </a:r>
            <a:r>
              <a:rPr lang="en-US" baseline="0" dirty="0" smtClean="0"/>
              <a:t> of all shapes and sizes from every region of the country. The League’s Bicycle Friendly America program staff are available to answer your questions and help you through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ea typeface="ＭＳ Ｐゴシック" charset="-128"/>
              </a:rPr>
              <a:t>Biking is fun, liberating and good for you and your community. Building a bicycle-friendly community is not rocket science. It is being done in small towns and big cities with the same great results – happy people and vibrant communities.</a:t>
            </a:r>
            <a:endParaRPr lang="en-US" dirty="0" smtClean="0">
              <a:ea typeface="ＭＳ Ｐゴシック" charset="-128"/>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i="1" dirty="0" smtClean="0"/>
              <a:t>  </a:t>
            </a:r>
          </a:p>
          <a:p>
            <a:endParaRPr lang="en-US" dirty="0" smtClean="0"/>
          </a:p>
          <a:p>
            <a:r>
              <a:rPr lang="en-US" i="1" dirty="0" smtClean="0"/>
              <a:t> [Take questions</a:t>
            </a:r>
            <a:r>
              <a:rPr lang="en-US" b="1" i="1" dirty="0" smtClean="0"/>
              <a:t>. </a:t>
            </a:r>
            <a:r>
              <a:rPr lang="en-US" i="1" dirty="0" smtClean="0"/>
              <a:t>For answers on more detailed questions ask them to consult the website or contact the League.] </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 was founded</a:t>
            </a:r>
            <a:r>
              <a:rPr lang="en-US" baseline="0" dirty="0" smtClean="0"/>
              <a:t> in 1880 and had big wins early to get the first paved roads for bicyclists. Today, the League continues to make biking better. Its mission </a:t>
            </a:r>
            <a:r>
              <a:rPr lang="en-US" sz="1200" b="0" i="0" kern="1200" dirty="0" smtClean="0">
                <a:solidFill>
                  <a:schemeClr val="tx1"/>
                </a:solidFill>
                <a:effectLst/>
                <a:latin typeface="+mn-lt"/>
                <a:ea typeface="+mn-ea"/>
                <a:cs typeface="+mn-cs"/>
              </a:rPr>
              <a:t>is to lead the movement to create a Bicycle Friendly America for everyone. As leaders, the League’s commitment is to listen and learn, define standards and share best practices to engage diverse communities and build a powerful, unified voice for change.</a:t>
            </a:r>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The Bicycle Friendly America program is a</a:t>
            </a:r>
            <a:r>
              <a:rPr lang="en-US" baseline="0" dirty="0" smtClean="0"/>
              <a:t> key component of the League. At all times it is meant to be a positive tool – it is </a:t>
            </a:r>
            <a:r>
              <a:rPr lang="en-US" dirty="0" smtClean="0"/>
              <a:t>provides</a:t>
            </a:r>
            <a:r>
              <a:rPr lang="en-US" baseline="0" dirty="0" smtClean="0"/>
              <a:t> a roadmap to transform states, communities, businesses and universities. Each program provides a broad menu of options for taking action through the free online applications, resource libraries and hands-on assistance from program staff.. </a:t>
            </a:r>
            <a:endParaRPr lang="en-US" dirty="0" smtClean="0"/>
          </a:p>
        </p:txBody>
      </p:sp>
      <p:sp>
        <p:nvSpPr>
          <p:cNvPr id="4" name="Slide Number Placeholder 3"/>
          <p:cNvSpPr>
            <a:spLocks noGrp="1"/>
          </p:cNvSpPr>
          <p:nvPr>
            <p:ph type="sldNum" sz="quarter" idx="10"/>
          </p:nvPr>
        </p:nvSpPr>
        <p:spPr/>
        <p:txBody>
          <a:bodyPr/>
          <a:lstStyle/>
          <a:p>
            <a:fld id="{E6B6EB0B-C7D9-422A-9C68-A75FB17173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charset="-128"/>
              </a:rPr>
              <a:t>It is important to say</a:t>
            </a:r>
            <a:r>
              <a:rPr lang="en-US" baseline="0" dirty="0" smtClean="0">
                <a:ea typeface="ＭＳ Ｐゴシック" charset="-128"/>
              </a:rPr>
              <a:t> that all of this is not a special interest. Creating more opportunities for bicycling is a simple solution to many of the challenges we face as a nation – from improving personal and environmental health, to building vibrant and robust local economies. </a:t>
            </a:r>
          </a:p>
          <a:p>
            <a:pPr eaLnBrk="1" hangingPunct="1"/>
            <a:endParaRPr lang="en-US" baseline="0" dirty="0" smtClean="0">
              <a:ea typeface="ＭＳ Ｐゴシック" charset="-128"/>
            </a:endParaRPr>
          </a:p>
          <a:p>
            <a:pPr eaLnBrk="1" hangingPunct="1"/>
            <a:r>
              <a:rPr lang="en-US" dirty="0" smtClean="0">
                <a:ea typeface="ＭＳ Ｐゴシック" charset="-128"/>
              </a:rPr>
              <a:t>Bicycle Friendly Communities always top the lists of best places to live, work, visit, retire and study</a:t>
            </a:r>
            <a:r>
              <a:rPr lang="en-US" baseline="0" dirty="0" smtClean="0">
                <a:ea typeface="ＭＳ Ｐゴシック" charset="-128"/>
              </a:rPr>
              <a:t> from Forbes and Newsweek to the</a:t>
            </a:r>
            <a:r>
              <a:rPr lang="en-US" dirty="0" smtClean="0">
                <a:ea typeface="ＭＳ Ｐゴシック" charset="-128"/>
              </a:rPr>
              <a:t> international rankings of city</a:t>
            </a:r>
            <a:r>
              <a:rPr lang="en-US" baseline="0" dirty="0" smtClean="0">
                <a:ea typeface="ＭＳ Ｐゴシック" charset="-128"/>
              </a:rPr>
              <a:t> quality of life. In addition, these cities have been recognized for their economic sustainability through the recession.</a:t>
            </a:r>
            <a:r>
              <a:rPr lang="en-US" i="1" baseline="0" dirty="0" smtClean="0">
                <a:ea typeface="ＭＳ Ｐゴシック" charset="-128"/>
              </a:rPr>
              <a:t> </a:t>
            </a:r>
            <a:r>
              <a:rPr lang="en-US" i="1" dirty="0" err="1" smtClean="0">
                <a:ea typeface="ＭＳ Ｐゴシック" charset="-128"/>
              </a:rPr>
              <a:t>Businessweek</a:t>
            </a:r>
            <a:r>
              <a:rPr lang="en-US" i="0" baseline="0" dirty="0" smtClean="0">
                <a:ea typeface="ＭＳ Ｐゴシック" charset="-128"/>
              </a:rPr>
              <a:t> - </a:t>
            </a:r>
            <a:r>
              <a:rPr lang="en-US" dirty="0" smtClean="0">
                <a:ea typeface="ＭＳ Ｐゴシック" charset="-128"/>
              </a:rPr>
              <a:t>top 20 cities to ride out a recession, 17 are BFCs.</a:t>
            </a: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r>
              <a:rPr lang="en-US" dirty="0" smtClean="0">
                <a:ea typeface="ＭＳ Ｐゴシック" charset="-128"/>
              </a:rPr>
              <a:t>And a</a:t>
            </a:r>
            <a:r>
              <a:rPr lang="en-US" baseline="0" dirty="0" smtClean="0">
                <a:ea typeface="ＭＳ Ｐゴシック" charset="-128"/>
              </a:rPr>
              <a:t> big part of their high quality of life comes with making bicycling an easier, more comfortable option for people to get to where they want to go or recreate by bike. It works and the proof is in cities across the country. </a:t>
            </a:r>
          </a:p>
          <a:p>
            <a:endParaRPr lang="en-US" baseline="0" dirty="0" smtClean="0">
              <a:ea typeface="ＭＳ Ｐゴシック" charset="-128"/>
            </a:endParaRPr>
          </a:p>
          <a:p>
            <a:r>
              <a:rPr lang="en-US" baseline="0" dirty="0" smtClean="0">
                <a:ea typeface="ＭＳ Ｐゴシック" charset="-128"/>
              </a:rPr>
              <a:t>(Photo: Baltimore - Bronze BFC where bicycle commuting has doubled in the last 10 years)</a:t>
            </a:r>
            <a:endParaRPr lang="en-US" dirty="0" smtClean="0">
              <a:ea typeface="ＭＳ Ｐゴシック"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3EA8A12A-2BA1-48F1-BA4E-D6C96C540F6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Bicycling is more than a practical, cost-effective solution to many municipal challenges. It’s an opportunity to make your community a vibrant destination for residents and visitors — a place where people don’t just live and work, but thrive.</a:t>
            </a:r>
          </a:p>
          <a:p>
            <a:endParaRPr lang="en-US" b="0" dirty="0" smtClean="0"/>
          </a:p>
          <a:p>
            <a:r>
              <a:rPr lang="en-US" b="0" dirty="0" smtClean="0"/>
              <a:t>Community</a:t>
            </a:r>
            <a:r>
              <a:rPr lang="en-US" b="0" baseline="0" dirty="0" smtClean="0"/>
              <a:t> leaders like Mayor Ballard from Indianapolis see building a Bicycle Friendly Community as a way to attract and keep talented people.</a:t>
            </a:r>
            <a:endParaRPr lang="en-US" b="0"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pitchFamily="16" charset="-128"/>
              </a:rPr>
              <a:t>The League has run a BFC program for 10 years– at first in the 1990s with relatively easy criteria for communities to meet. </a:t>
            </a:r>
          </a:p>
          <a:p>
            <a:pPr eaLnBrk="1" hangingPunct="1"/>
            <a:endParaRPr lang="en-US" dirty="0" smtClean="0">
              <a:ea typeface="ＭＳ Ｐゴシック" pitchFamily="16" charset="-128"/>
            </a:endParaRPr>
          </a:p>
          <a:p>
            <a:pPr eaLnBrk="1" hangingPunct="1"/>
            <a:r>
              <a:rPr lang="en-US" dirty="0" smtClean="0">
                <a:ea typeface="ＭＳ Ｐゴシック" pitchFamily="16" charset="-128"/>
              </a:rPr>
              <a:t>In 2002 the program was overhauled and a new, more rigorous application and review process was initiated. One important change was the creation of a four tiered award system – created with the intent of encouraging communities to continually improve. A</a:t>
            </a:r>
            <a:r>
              <a:rPr lang="en-US" baseline="0" dirty="0" smtClean="0">
                <a:ea typeface="ＭＳ Ｐゴシック" pitchFamily="16" charset="-128"/>
              </a:rPr>
              <a:t> fifth award level – Diamond – was added in 2012</a:t>
            </a:r>
            <a:r>
              <a:rPr lang="en-US" baseline="0" dirty="0" smtClean="0">
                <a:ea typeface="ＭＳ Ｐゴシック" pitchFamily="16" charset="-128"/>
              </a:rPr>
              <a:t>.</a:t>
            </a:r>
          </a:p>
          <a:p>
            <a:pPr eaLnBrk="1" hangingPunct="1"/>
            <a:endParaRPr lang="en-US" baseline="0" dirty="0" smtClean="0">
              <a:ea typeface="ＭＳ Ｐゴシック"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128"/>
              </a:rPr>
              <a:t>(Photo: Lambertville, NJ - Bronze BFC)</a:t>
            </a:r>
            <a:endParaRPr lang="en-US" dirty="0" smtClean="0">
              <a:ea typeface="ＭＳ Ｐゴシック" charset="-128"/>
            </a:endParaRPr>
          </a:p>
          <a:p>
            <a:pPr eaLnBrk="1" hangingPunct="1"/>
            <a:endParaRPr lang="en-US" dirty="0" smtClean="0">
              <a:ea typeface="ＭＳ Ｐゴシック" pitchFamily="16"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The free, online application form asks a series of about a dozen questions in each of five major areas of bicycle policy and programs. The application provides a menu of options for any community to better welcome and accommodate bicycling.</a:t>
            </a:r>
            <a:r>
              <a:rPr lang="en-US" baseline="0" dirty="0" smtClean="0">
                <a:ea typeface="ＭＳ Ｐゴシック" charset="-128"/>
              </a:rPr>
              <a:t> </a:t>
            </a:r>
            <a:r>
              <a:rPr lang="en-US" dirty="0" smtClean="0">
                <a:ea typeface="ＭＳ Ｐゴシック" charset="-128"/>
              </a:rPr>
              <a:t>Communities are encouraged to provide the most comprehensive approach to making bicycling a more</a:t>
            </a:r>
            <a:r>
              <a:rPr lang="en-US" baseline="0" dirty="0" smtClean="0">
                <a:ea typeface="ＭＳ Ｐゴシック" charset="-128"/>
              </a:rPr>
              <a:t> comfortable and convenient option for citizens. </a:t>
            </a:r>
            <a:r>
              <a:rPr lang="en-US" dirty="0" smtClean="0">
                <a:ea typeface="ＭＳ Ｐゴシック" charset="-128"/>
              </a:rPr>
              <a:t>To reach the higher levels of BFC designation, communities must score well across all five areas.</a:t>
            </a:r>
          </a:p>
          <a:p>
            <a:endParaRPr lang="en-US" dirty="0" smtClean="0">
              <a:ea typeface="ＭＳ Ｐゴシック" charset="-128"/>
            </a:endParaRPr>
          </a:p>
          <a:p>
            <a:r>
              <a:rPr lang="en-US" dirty="0" smtClean="0">
                <a:ea typeface="ＭＳ Ｐゴシック" charset="-128"/>
              </a:rPr>
              <a:t>The five E’s are:</a:t>
            </a:r>
          </a:p>
          <a:p>
            <a:r>
              <a:rPr lang="en-US" dirty="0" smtClean="0"/>
              <a:t>1. Engineering: Physical infrastructure and hardware to support cycling</a:t>
            </a:r>
          </a:p>
          <a:p>
            <a:r>
              <a:rPr lang="en-US" dirty="0" smtClean="0"/>
              <a:t>2. Education: Programs that ensure the safety, comfort and convenience of cyclists and fellow road users</a:t>
            </a:r>
          </a:p>
          <a:p>
            <a:r>
              <a:rPr lang="en-US" dirty="0" smtClean="0"/>
              <a:t>3. Encouragement: Incentives, promotions and opportunities that inspire and enable people to ride</a:t>
            </a:r>
          </a:p>
          <a:p>
            <a:r>
              <a:rPr lang="en-US" dirty="0" smtClean="0"/>
              <a:t>4. Enforcement: Equitable laws and programs that ensure motorists and cyclists are held accountable</a:t>
            </a:r>
          </a:p>
          <a:p>
            <a:r>
              <a:rPr lang="en-US" dirty="0" smtClean="0"/>
              <a:t>5. Evaluation: Processes that demonstrate a commitment to measuring results and planning for the future</a:t>
            </a:r>
          </a:p>
          <a:p>
            <a:endParaRPr lang="en-US" dirty="0" smtClean="0">
              <a:ea typeface="ＭＳ Ｐゴシック" charset="-128"/>
            </a:endParaRPr>
          </a:p>
          <a:p>
            <a:r>
              <a:rPr lang="en-US" dirty="0" smtClean="0">
                <a:ea typeface="ＭＳ Ｐゴシック" charset="-128"/>
              </a:rPr>
              <a:t>(Photo: Philadelphia</a:t>
            </a:r>
            <a:r>
              <a:rPr lang="en-US" baseline="0" dirty="0" smtClean="0">
                <a:ea typeface="ＭＳ Ｐゴシック" charset="-128"/>
              </a:rPr>
              <a:t>’s Mayor Nutter with city’s Bicycle Ambassadors)</a:t>
            </a:r>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0" indent="-228580"/>
            <a:r>
              <a:rPr lang="en-US" dirty="0" smtClean="0">
                <a:ea typeface="ＭＳ Ｐゴシック" charset="-128"/>
              </a:rPr>
              <a:t>The</a:t>
            </a:r>
            <a:r>
              <a:rPr lang="en-US" baseline="0" dirty="0" smtClean="0">
                <a:ea typeface="ＭＳ Ｐゴシック" charset="-128"/>
              </a:rPr>
              <a:t> League has received over 750 applications and designated over 350 BFCs in 50 states. </a:t>
            </a:r>
          </a:p>
          <a:p>
            <a:pPr marL="228580" indent="-228580"/>
            <a:r>
              <a:rPr lang="en-US" dirty="0" smtClean="0">
                <a:ea typeface="ＭＳ Ｐゴシック" charset="-128"/>
              </a:rPr>
              <a:t>After a community submits the application and sends any appropriate supporting literature, the application is reviewed three ways:</a:t>
            </a:r>
          </a:p>
          <a:p>
            <a:pPr marL="228580" indent="-228580">
              <a:buFontTx/>
              <a:buAutoNum type="alphaLcParenR"/>
            </a:pPr>
            <a:r>
              <a:rPr lang="en-US" dirty="0" smtClean="0">
                <a:ea typeface="ＭＳ Ｐゴシック" charset="-128"/>
              </a:rPr>
              <a:t>League staff review the applications internally</a:t>
            </a:r>
          </a:p>
          <a:p>
            <a:pPr marL="228580" indent="-228580">
              <a:buFontTx/>
              <a:buAutoNum type="alphaLcParenR"/>
            </a:pPr>
            <a:r>
              <a:rPr lang="en-US" dirty="0" smtClean="0">
                <a:ea typeface="ＭＳ Ｐゴシック" charset="-128"/>
              </a:rPr>
              <a:t>An external reviewer is asked to score each application, and</a:t>
            </a:r>
          </a:p>
          <a:p>
            <a:pPr marL="228580" indent="-228580">
              <a:buFontTx/>
              <a:buAutoNum type="alphaLcParenR"/>
            </a:pPr>
            <a:r>
              <a:rPr lang="en-US" dirty="0" smtClean="0">
                <a:ea typeface="ＭＳ Ｐゴシック" charset="-128"/>
              </a:rPr>
              <a:t>Local cyclists – League members, LCIs, shop owners,</a:t>
            </a:r>
            <a:r>
              <a:rPr lang="en-US" baseline="0" dirty="0" smtClean="0">
                <a:ea typeface="ＭＳ Ｐゴシック" charset="-128"/>
              </a:rPr>
              <a:t> advocacy group leaders,</a:t>
            </a:r>
            <a:r>
              <a:rPr lang="en-US" dirty="0" smtClean="0">
                <a:ea typeface="ＭＳ Ｐゴシック" charset="-128"/>
              </a:rPr>
              <a:t> club leaders etc., are asked to comment on the application and provide their perspective on the bicycle-friendliness of the community. </a:t>
            </a:r>
          </a:p>
          <a:p>
            <a:pPr marL="228580" indent="-228580"/>
            <a:r>
              <a:rPr lang="en-US" dirty="0" smtClean="0">
                <a:ea typeface="ＭＳ Ｐゴシック" charset="-128"/>
              </a:rPr>
              <a:t>This last stage of the review is important to us, and local reviewers have definitely had an impact on many of the awards – or lack of awards. </a:t>
            </a: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7172"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smtClean="0">
                <a:solidFill>
                  <a:srgbClr val="FFFFFF"/>
                </a:solidFill>
                <a:latin typeface="Georgia" charset="0"/>
                <a:ea typeface="Georgia" charset="0"/>
                <a:cs typeface="Georgia" charset="0"/>
                <a:sym typeface="Georgia" charset="0"/>
              </a:rPr>
              <a:t>[Insert name, affiliation and date]</a:t>
            </a:r>
            <a:endParaRPr lang="en-US" sz="2500" dirty="0">
              <a:solidFill>
                <a:srgbClr val="FFFFFF"/>
              </a:solidFill>
              <a:latin typeface="Georgia" charset="0"/>
              <a:ea typeface="Georgia" charset="0"/>
              <a:cs typeface="Georgia" charset="0"/>
              <a:sym typeface="Georgia" charset="0"/>
            </a:endParaRPr>
          </a:p>
        </p:txBody>
      </p:sp>
      <p:pic>
        <p:nvPicPr>
          <p:cNvPr id="8194" name="Picture 2"/>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58763" y="6172200"/>
            <a:ext cx="8572500" cy="411163"/>
          </a:xfrm>
          <a:prstGeom prst="rect">
            <a:avLst/>
          </a:prstGeom>
          <a:noFill/>
          <a:ln w="12700">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266700" y="-12700"/>
            <a:ext cx="2540000" cy="2905125"/>
          </a:xfrm>
          <a:prstGeom prst="rect">
            <a:avLst/>
          </a:prstGeom>
          <a:noFill/>
          <a:ln w="12700">
            <a:noFill/>
            <a:miter lim="800000"/>
            <a:headEnd/>
            <a:tailEnd/>
          </a:ln>
        </p:spPr>
      </p:pic>
      <p:sp>
        <p:nvSpPr>
          <p:cNvPr id="8197" name="Rectangle 5"/>
          <p:cNvSpPr>
            <a:spLocks/>
          </p:cNvSpPr>
          <p:nvPr/>
        </p:nvSpPr>
        <p:spPr bwMode="auto">
          <a:xfrm>
            <a:off x="9779000" y="2578100"/>
            <a:ext cx="1409700" cy="12446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8198" name="Rectangle 6"/>
          <p:cNvSpPr>
            <a:spLocks noGrp="1" noChangeArrowheads="1"/>
          </p:cNvSpPr>
          <p:nvPr>
            <p:ph type="title"/>
          </p:nvPr>
        </p:nvSpPr>
        <p:spPr>
          <a:ln/>
        </p:spPr>
        <p:txBody>
          <a:bodyPr/>
          <a:lstStyle/>
          <a:p>
            <a:r>
              <a:rPr lang="en-US" sz="3200" dirty="0" smtClean="0"/>
              <a:t>Creating a bicycle friendly community</a:t>
            </a: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219200" y="34290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8" name="Rectangle 7"/>
          <p:cNvSpPr/>
          <p:nvPr/>
        </p:nvSpPr>
        <p:spPr bwMode="auto">
          <a:xfrm>
            <a:off x="3505200" y="28956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9" name="Rectangle 8"/>
          <p:cNvSpPr/>
          <p:nvPr/>
        </p:nvSpPr>
        <p:spPr>
          <a:xfrm>
            <a:off x="7115935" y="1904999"/>
            <a:ext cx="184731" cy="584775"/>
          </a:xfrm>
          <a:prstGeom prst="rect">
            <a:avLst/>
          </a:prstGeom>
          <a:solidFill>
            <a:schemeClr val="bg1"/>
          </a:solidFill>
        </p:spPr>
        <p:txBody>
          <a:bodyPr wrap="none">
            <a:spAutoFit/>
          </a:bodyPr>
          <a:lstStyle/>
          <a:p>
            <a:endParaRPr lang="en-US" b="1" dirty="0">
              <a:latin typeface="Lucida Grande" charset="0"/>
              <a:sym typeface="Lucida Grande" charset="0"/>
            </a:endParaRPr>
          </a:p>
        </p:txBody>
      </p:sp>
      <p:sp>
        <p:nvSpPr>
          <p:cNvPr id="10"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11" name="Rectangle 3"/>
          <p:cNvSpPr>
            <a:spLocks noGrp="1" noChangeArrowheads="1"/>
          </p:cNvSpPr>
          <p:nvPr>
            <p:ph type="title"/>
          </p:nvPr>
        </p:nvSpPr>
        <p:spPr>
          <a:xfrm>
            <a:off x="228600" y="0"/>
            <a:ext cx="7340600" cy="1384300"/>
          </a:xfrm>
          <a:ln/>
        </p:spPr>
        <p:txBody>
          <a:bodyPr/>
          <a:lstStyle/>
          <a:p>
            <a:r>
              <a:rPr lang="en-US" dirty="0" smtClean="0"/>
              <a:t>Building for bicycling works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423" y="1291761"/>
            <a:ext cx="5188877" cy="518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00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Benefits of applying</a:t>
            </a:r>
            <a:endParaRPr lang="en-US" dirty="0"/>
          </a:p>
        </p:txBody>
      </p:sp>
      <p:sp>
        <p:nvSpPr>
          <p:cNvPr id="9220" name="Rectangle 4"/>
          <p:cNvSpPr>
            <a:spLocks noGrp="1" noChangeArrowheads="1"/>
          </p:cNvSpPr>
          <p:nvPr>
            <p:ph type="body" idx="1"/>
          </p:nvPr>
        </p:nvSpPr>
        <p:spPr>
          <a:xfrm>
            <a:off x="266700" y="1371600"/>
            <a:ext cx="4381500" cy="5207000"/>
          </a:xfrm>
          <a:ln/>
        </p:spPr>
        <p:txBody>
          <a:bodyPr anchor="ctr"/>
          <a:lstStyle/>
          <a:p>
            <a:pPr>
              <a:buClrTx/>
              <a:buNone/>
            </a:pPr>
            <a:r>
              <a:rPr lang="en-US" sz="2400" dirty="0" smtClean="0"/>
              <a:t>“We knew this recognition would be important to our civic and business leaders, and that the metrics set out in the League’s application would be important measures for us.”</a:t>
            </a:r>
          </a:p>
          <a:p>
            <a:pPr>
              <a:buClrTx/>
              <a:buNone/>
            </a:pPr>
            <a:r>
              <a:rPr lang="en-US" sz="2400" dirty="0" smtClean="0"/>
              <a:t>- </a:t>
            </a:r>
            <a:r>
              <a:rPr lang="en-US" sz="2000" b="1" dirty="0" smtClean="0"/>
              <a:t>Allan Crawford, Bike Long Beach</a:t>
            </a:r>
          </a:p>
        </p:txBody>
      </p:sp>
      <p:pic>
        <p:nvPicPr>
          <p:cNvPr id="6" name="Picture 2" descr="S:\Bicycle Friendly America\Outreach\Revised BFA brochure\Revised BFA brochure for Carey\Additional photos\BFC- Long Beach.jpg"/>
          <p:cNvPicPr>
            <a:picLocks noChangeAspect="1" noChangeArrowheads="1"/>
          </p:cNvPicPr>
          <p:nvPr/>
        </p:nvPicPr>
        <p:blipFill>
          <a:blip r:embed="rId4" cstate="screen"/>
          <a:srcRect/>
          <a:stretch>
            <a:fillRect/>
          </a:stretch>
        </p:blipFill>
        <p:spPr bwMode="auto">
          <a:xfrm>
            <a:off x="5334000" y="1600200"/>
            <a:ext cx="3393857" cy="4800600"/>
          </a:xfrm>
          <a:prstGeom prst="rect">
            <a:avLst/>
          </a:prstGeom>
          <a:noFill/>
        </p:spPr>
      </p:pic>
      <p:sp>
        <p:nvSpPr>
          <p:cNvPr id="8" name="TextBox 7"/>
          <p:cNvSpPr txBox="1"/>
          <p:nvPr/>
        </p:nvSpPr>
        <p:spPr>
          <a:xfrm>
            <a:off x="7010400" y="6400800"/>
            <a:ext cx="1800493" cy="261610"/>
          </a:xfrm>
          <a:prstGeom prst="rect">
            <a:avLst/>
          </a:prstGeom>
          <a:noFill/>
        </p:spPr>
        <p:txBody>
          <a:bodyPr wrap="none" rtlCol="0">
            <a:spAutoFit/>
          </a:bodyPr>
          <a:lstStyle/>
          <a:p>
            <a:r>
              <a:rPr lang="en-US" sz="1100" cap="all" dirty="0" smtClean="0">
                <a:latin typeface="Arial Narrow" pitchFamily="34" charset="0"/>
              </a:rPr>
              <a:t>Photo:  Allan  Crawford</a:t>
            </a:r>
            <a:endParaRPr lang="en-US" sz="1100" cap="all" dirty="0">
              <a:latin typeface="Arial Narrow"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Get started</a:t>
            </a:r>
            <a:endParaRPr lang="en-US" dirty="0"/>
          </a:p>
        </p:txBody>
      </p:sp>
      <p:sp>
        <p:nvSpPr>
          <p:cNvPr id="9220" name="Rectangle 4"/>
          <p:cNvSpPr>
            <a:spLocks noGrp="1" noChangeArrowheads="1"/>
          </p:cNvSpPr>
          <p:nvPr>
            <p:ph type="body" idx="1"/>
          </p:nvPr>
        </p:nvSpPr>
        <p:spPr>
          <a:xfrm>
            <a:off x="266700" y="1676400"/>
            <a:ext cx="4991100" cy="4902200"/>
          </a:xfrm>
          <a:ln/>
        </p:spPr>
        <p:txBody>
          <a:bodyPr/>
          <a:lstStyle/>
          <a:p>
            <a:pPr>
              <a:buClrTx/>
              <a:buNone/>
            </a:pPr>
            <a:r>
              <a:rPr lang="en-US" sz="2400" dirty="0" smtClean="0"/>
              <a:t>Go to: bikeleague.org/community</a:t>
            </a:r>
          </a:p>
          <a:p>
            <a:pPr>
              <a:buClrTx/>
              <a:buNone/>
            </a:pPr>
            <a:endParaRPr lang="en-US" sz="2400" dirty="0" smtClean="0"/>
          </a:p>
          <a:p>
            <a:pPr>
              <a:buClrTx/>
            </a:pPr>
            <a:r>
              <a:rPr lang="en-US" sz="2400" dirty="0" smtClean="0"/>
              <a:t>Review Getting Started Guide</a:t>
            </a:r>
          </a:p>
          <a:p>
            <a:pPr>
              <a:buClrTx/>
            </a:pPr>
            <a:r>
              <a:rPr lang="en-US" sz="2400" dirty="0" smtClean="0"/>
              <a:t>Use </a:t>
            </a:r>
            <a:r>
              <a:rPr lang="en-US" sz="2400" dirty="0" smtClean="0"/>
              <a:t>BFC Scorecard for self-assessment </a:t>
            </a:r>
          </a:p>
          <a:p>
            <a:pPr>
              <a:buClrTx/>
            </a:pPr>
            <a:r>
              <a:rPr lang="en-US" sz="2400" dirty="0" smtClean="0"/>
              <a:t>Review the application and resources </a:t>
            </a:r>
            <a:endParaRPr lang="en-US" sz="2400" dirty="0" smtClean="0"/>
          </a:p>
          <a:p>
            <a:pPr>
              <a:buClrTx/>
            </a:pPr>
            <a:r>
              <a:rPr lang="en-US" sz="2400" dirty="0" smtClean="0"/>
              <a:t>Coordinate </a:t>
            </a:r>
            <a:r>
              <a:rPr lang="en-US" sz="2400" dirty="0" smtClean="0"/>
              <a:t>with your local bicycle </a:t>
            </a:r>
            <a:r>
              <a:rPr lang="en-US" sz="2400" dirty="0" smtClean="0"/>
              <a:t>group(s)  </a:t>
            </a:r>
            <a:r>
              <a:rPr lang="en-US" sz="2400" dirty="0" smtClean="0"/>
              <a:t>and contact staff for assistance</a:t>
            </a:r>
          </a:p>
          <a:p>
            <a:pPr>
              <a:buClrTx/>
            </a:pPr>
            <a:endParaRPr lang="en-US" dirty="0" smtClean="0"/>
          </a:p>
          <a:p>
            <a:pPr>
              <a:buClrTx/>
            </a:pPr>
            <a:endParaRPr lang="en-US" dirty="0"/>
          </a:p>
        </p:txBody>
      </p:sp>
      <p:pic>
        <p:nvPicPr>
          <p:cNvPr id="7" name="Picture 6"/>
          <p:cNvPicPr/>
          <p:nvPr/>
        </p:nvPicPr>
        <p:blipFill>
          <a:blip r:embed="rId4"/>
          <a:srcRect l="61699" t="12863" r="962" b="4149"/>
          <a:stretch>
            <a:fillRect/>
          </a:stretch>
        </p:blipFill>
        <p:spPr bwMode="auto">
          <a:xfrm>
            <a:off x="5238750" y="1752600"/>
            <a:ext cx="390525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Online resource library</a:t>
            </a:r>
            <a:endParaRPr lang="en-US" dirty="0"/>
          </a:p>
        </p:txBody>
      </p:sp>
      <p:grpSp>
        <p:nvGrpSpPr>
          <p:cNvPr id="2" name="Group 8"/>
          <p:cNvGrpSpPr/>
          <p:nvPr/>
        </p:nvGrpSpPr>
        <p:grpSpPr>
          <a:xfrm>
            <a:off x="762000" y="1828800"/>
            <a:ext cx="7372057" cy="4576106"/>
            <a:chOff x="533400" y="1371600"/>
            <a:chExt cx="7733714" cy="48006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371600"/>
              <a:ext cx="3642239" cy="48006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2196" b="1515"/>
            <a:stretch>
              <a:fillRect/>
            </a:stretch>
          </p:blipFill>
          <p:spPr bwMode="auto">
            <a:xfrm>
              <a:off x="4648200" y="1371600"/>
              <a:ext cx="361891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Bring the biking joy</a:t>
            </a:r>
            <a:endParaRPr lang="en-US" dirty="0"/>
          </a:p>
        </p:txBody>
      </p:sp>
      <p:pic>
        <p:nvPicPr>
          <p:cNvPr id="6" name="Picture 2" descr="F:\2011_standing_stone_brewing_5.jpg"/>
          <p:cNvPicPr>
            <a:picLocks noGrp="1" noChangeAspect="1" noChangeArrowheads="1"/>
          </p:cNvPicPr>
          <p:nvPr>
            <p:ph idx="1"/>
          </p:nvPr>
        </p:nvPicPr>
        <p:blipFill>
          <a:blip r:embed="rId4" cstate="screen"/>
          <a:srcRect/>
          <a:stretch>
            <a:fillRect/>
          </a:stretch>
        </p:blipFill>
        <p:spPr>
          <a:xfrm>
            <a:off x="1404938" y="1447800"/>
            <a:ext cx="6334125" cy="4754562"/>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dirty="0" smtClean="0"/>
              <a:t>[Insert contact Info]</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b="8415"/>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266700" y="-12700"/>
            <a:ext cx="2540000" cy="2905125"/>
          </a:xfrm>
          <a:prstGeom prst="rect">
            <a:avLst/>
          </a:prstGeom>
          <a:noFill/>
          <a:ln w="12700">
            <a:noFill/>
            <a:miter lim="800000"/>
            <a:headEnd/>
            <a:tailEnd/>
          </a:ln>
        </p:spPr>
      </p:pic>
      <p:sp>
        <p:nvSpPr>
          <p:cNvPr id="11268" name="Rectangle 4"/>
          <p:cNvSpPr>
            <a:spLocks/>
          </p:cNvSpPr>
          <p:nvPr/>
        </p:nvSpPr>
        <p:spPr bwMode="auto">
          <a:xfrm>
            <a:off x="4140200" y="3175000"/>
            <a:ext cx="862013" cy="495300"/>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a:solidFill>
                  <a:schemeClr val="tx1"/>
                </a:solidFill>
                <a:latin typeface="Lucida Grande" charset="0"/>
                <a:ea typeface="Lucida Grande" charset="0"/>
                <a:cs typeface="Lucida Grande" charset="0"/>
                <a:sym typeface="Lucida Grande" charset="0"/>
              </a:rPr>
              <a:t>Text</a:t>
            </a:r>
          </a:p>
        </p:txBody>
      </p:sp>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a:t>Thank you!</a:t>
            </a:r>
          </a:p>
        </p:txBody>
      </p:sp>
      <p:pic>
        <p:nvPicPr>
          <p:cNvPr id="7" name="Picture 6" descr="address imag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178639"/>
            <a:ext cx="8259530" cy="129836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latin typeface="Arial Narrow" pitchFamily="34" charset="0"/>
              </a:rPr>
              <a:t>ABOUT THE LEAGUE</a:t>
            </a:r>
            <a:endParaRPr lang="en-US" dirty="0">
              <a:latin typeface="Arial Narrow" pitchFamily="34" charset="0"/>
            </a:endParaRPr>
          </a:p>
        </p:txBody>
      </p:sp>
      <p:pic>
        <p:nvPicPr>
          <p:cNvPr id="9" name="Picture 3" descr="C:\Users\Amelia\Desktop\Vision miss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50848"/>
          <a:stretch/>
        </p:blipFill>
        <p:spPr bwMode="auto">
          <a:xfrm>
            <a:off x="533400" y="1557411"/>
            <a:ext cx="4942541" cy="50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38400"/>
            <a:ext cx="345613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59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Providing a Roadmap for a Bicycle Friendly America</a:t>
            </a:r>
            <a:endParaRPr lang="en-US" dirty="0"/>
          </a:p>
        </p:txBody>
      </p:sp>
      <p:sp>
        <p:nvSpPr>
          <p:cNvPr id="9220" name="Rectangle 4"/>
          <p:cNvSpPr>
            <a:spLocks noGrp="1" noChangeArrowheads="1"/>
          </p:cNvSpPr>
          <p:nvPr>
            <p:ph type="body" idx="1"/>
          </p:nvPr>
        </p:nvSpPr>
        <p:spPr>
          <a:xfrm>
            <a:off x="3810000" y="1778000"/>
            <a:ext cx="5067300" cy="4800600"/>
          </a:xfrm>
          <a:ln/>
        </p:spPr>
        <p:txBody>
          <a:bodyPr/>
          <a:lstStyle/>
          <a:p>
            <a:r>
              <a:rPr lang="en-US" dirty="0" smtClean="0">
                <a:ea typeface="ＭＳ Ｐゴシック" charset="-128"/>
                <a:cs typeface="Arial" pitchFamily="34" charset="0"/>
              </a:rPr>
              <a:t>Setting targets and options for any place</a:t>
            </a:r>
          </a:p>
          <a:p>
            <a:r>
              <a:rPr lang="en-US" dirty="0" smtClean="0">
                <a:ea typeface="ＭＳ Ｐゴシック" charset="-128"/>
                <a:cs typeface="Arial" pitchFamily="34" charset="0"/>
              </a:rPr>
              <a:t>Benchmarking</a:t>
            </a:r>
          </a:p>
          <a:p>
            <a:r>
              <a:rPr lang="en-US" dirty="0" smtClean="0">
                <a:ea typeface="ＭＳ Ｐゴシック" charset="-128"/>
                <a:cs typeface="Arial" pitchFamily="34" charset="0"/>
              </a:rPr>
              <a:t>Facilitates partnership between advocates &amp; decision makers</a:t>
            </a:r>
          </a:p>
          <a:p>
            <a:r>
              <a:rPr lang="en-US" dirty="0" smtClean="0">
                <a:ea typeface="ＭＳ Ｐゴシック" charset="-128"/>
                <a:cs typeface="Arial" pitchFamily="34" charset="0"/>
              </a:rPr>
              <a:t>Hands-on assistance from staff</a:t>
            </a:r>
            <a:endParaRPr lang="en-US" sz="2400" dirty="0" smtClean="0">
              <a:ea typeface="ＭＳ Ｐゴシック" charset="-128"/>
              <a:cs typeface="Arial" pitchFamily="34" charset="0"/>
            </a:endParaRPr>
          </a:p>
          <a:p>
            <a:r>
              <a:rPr lang="en-US" dirty="0" smtClean="0">
                <a:ea typeface="ＭＳ Ｐゴシック" charset="-128"/>
                <a:cs typeface="Arial" pitchFamily="34" charset="0"/>
              </a:rPr>
              <a:t>Award designation and media promotion</a:t>
            </a:r>
          </a:p>
        </p:txBody>
      </p:sp>
      <p:pic>
        <p:nvPicPr>
          <p:cNvPr id="6" name="Picture 5" descr="2011_boston_3.jpg"/>
          <p:cNvPicPr>
            <a:picLocks noChangeAspect="1"/>
          </p:cNvPicPr>
          <p:nvPr/>
        </p:nvPicPr>
        <p:blipFill>
          <a:blip r:embed="rId4" cstate="screen"/>
          <a:stretch>
            <a:fillRect/>
          </a:stretch>
        </p:blipFill>
        <p:spPr>
          <a:xfrm>
            <a:off x="304800" y="1636263"/>
            <a:ext cx="3505200" cy="522173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Where people want to live, </a:t>
            </a:r>
            <a:br>
              <a:rPr lang="en-US" dirty="0" smtClean="0"/>
            </a:br>
            <a:r>
              <a:rPr lang="en-US" dirty="0" smtClean="0"/>
              <a:t>work, and visit</a:t>
            </a:r>
            <a:endParaRPr lang="en-US" dirty="0"/>
          </a:p>
        </p:txBody>
      </p:sp>
      <p:sp>
        <p:nvSpPr>
          <p:cNvPr id="9220" name="Rectangle 4"/>
          <p:cNvSpPr>
            <a:spLocks noGrp="1" noChangeArrowheads="1"/>
          </p:cNvSpPr>
          <p:nvPr>
            <p:ph type="body" idx="1"/>
          </p:nvPr>
        </p:nvSpPr>
        <p:spPr>
          <a:xfrm>
            <a:off x="5486400" y="1778000"/>
            <a:ext cx="3390900" cy="4800600"/>
          </a:xfrm>
          <a:ln/>
        </p:spPr>
        <p:txBody>
          <a:bodyPr/>
          <a:lstStyle/>
          <a:p>
            <a:pPr>
              <a:buClrTx/>
            </a:pPr>
            <a:r>
              <a:rPr lang="en-US" sz="2000" dirty="0" smtClean="0"/>
              <a:t>BFCs always on best places to live, work, study and retire lists.  (6 in US News’ latest Top 10)</a:t>
            </a:r>
          </a:p>
          <a:p>
            <a:pPr>
              <a:buClrTx/>
            </a:pPr>
            <a:endParaRPr lang="en-US" sz="1000" dirty="0" smtClean="0"/>
          </a:p>
          <a:p>
            <a:pPr>
              <a:buClrTx/>
            </a:pPr>
            <a:r>
              <a:rPr lang="en-US" sz="2000" dirty="0" smtClean="0"/>
              <a:t>Mercer Int’l Quality of Life Ranking: 7 of 8 U.S. cities are BFCs</a:t>
            </a:r>
          </a:p>
          <a:p>
            <a:pPr>
              <a:buClrTx/>
            </a:pPr>
            <a:endParaRPr lang="en-US" sz="1000" dirty="0" smtClean="0"/>
          </a:p>
          <a:p>
            <a:pPr>
              <a:buClrTx/>
            </a:pPr>
            <a:r>
              <a:rPr lang="en-US" sz="2000" i="1" dirty="0" smtClean="0"/>
              <a:t>Forbes – Healthiest Cities</a:t>
            </a:r>
            <a:r>
              <a:rPr lang="en-US" sz="2000" dirty="0" smtClean="0"/>
              <a:t> : 15 of top 20 are BFCs</a:t>
            </a:r>
          </a:p>
          <a:p>
            <a:pPr>
              <a:buClrTx/>
            </a:pPr>
            <a:endParaRPr lang="en-US" sz="1000" i="1" dirty="0" smtClean="0"/>
          </a:p>
          <a:p>
            <a:pPr>
              <a:buClrTx/>
            </a:pPr>
            <a:r>
              <a:rPr lang="en-US" sz="2000" i="1" dirty="0" err="1" smtClean="0"/>
              <a:t>Businessweek</a:t>
            </a:r>
            <a:r>
              <a:rPr lang="en-US" sz="2000" dirty="0" smtClean="0"/>
              <a:t> Best Places to Ride out the Recession 17 of 20 are BFCs</a:t>
            </a:r>
          </a:p>
        </p:txBody>
      </p:sp>
      <p:pic>
        <p:nvPicPr>
          <p:cNvPr id="6" name="Picture 5" descr="Lexington Bike Lexington Ride"/>
          <p:cNvPicPr>
            <a:picLocks noChangeAspect="1" noChangeArrowheads="1"/>
          </p:cNvPicPr>
          <p:nvPr/>
        </p:nvPicPr>
        <p:blipFill>
          <a:blip r:embed="rId4" cstate="screen"/>
          <a:srcRect/>
          <a:stretch>
            <a:fillRect/>
          </a:stretch>
        </p:blipFill>
        <p:spPr bwMode="auto">
          <a:xfrm>
            <a:off x="457200" y="1752599"/>
            <a:ext cx="5029200" cy="3343713"/>
          </a:xfrm>
          <a:prstGeom prst="rect">
            <a:avLst/>
          </a:prstGeom>
          <a:noFill/>
          <a:ln w="9525">
            <a:noFill/>
            <a:miter lim="800000"/>
            <a:headEnd/>
            <a:tailEnd/>
          </a:ln>
          <a:effectLst>
            <a:glow rad="63500">
              <a:schemeClr val="accent1">
                <a:satMod val="175000"/>
                <a:alpha val="40000"/>
              </a:schemeClr>
            </a:glo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ea typeface="ＭＳ Ｐゴシック" charset="-128"/>
            </a:endParaRPr>
          </a:p>
        </p:txBody>
      </p:sp>
      <p:sp>
        <p:nvSpPr>
          <p:cNvPr id="31747" name="Rectangle 3"/>
          <p:cNvSpPr>
            <a:spLocks noGrp="1" noChangeArrowheads="1"/>
          </p:cNvSpPr>
          <p:nvPr>
            <p:ph type="body" idx="1"/>
          </p:nvPr>
        </p:nvSpPr>
        <p:spPr/>
        <p:txBody>
          <a:bodyPr/>
          <a:lstStyle/>
          <a:p>
            <a:pPr eaLnBrk="1" hangingPunct="1"/>
            <a:endParaRPr lang="en-US" smtClean="0">
              <a:ea typeface="ＭＳ Ｐゴシック" charset="-128"/>
            </a:endParaRPr>
          </a:p>
        </p:txBody>
      </p:sp>
      <p:pic>
        <p:nvPicPr>
          <p:cNvPr id="31748" name="Picture 4" descr="2010_baltimore_2.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pPr lvl="0">
              <a:defRPr/>
            </a:pPr>
            <a:r>
              <a:rPr lang="en-US" dirty="0">
                <a:latin typeface="Arial Narrow"/>
                <a:cs typeface="Arial Narrow"/>
              </a:rPr>
              <a:t>Smart leaders are answering the demand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42" y="2625811"/>
            <a:ext cx="4048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5205" y="1962841"/>
            <a:ext cx="3505200" cy="523220"/>
          </a:xfrm>
          <a:prstGeom prst="rect">
            <a:avLst/>
          </a:prstGeom>
          <a:noFill/>
        </p:spPr>
        <p:txBody>
          <a:bodyPr wrap="square" rtlCol="0">
            <a:spAutoFit/>
          </a:bodyPr>
          <a:lstStyle/>
          <a:p>
            <a:pPr algn="l"/>
            <a:r>
              <a:rPr lang="en-US" dirty="0" smtClean="0"/>
              <a:t>Indianapolis, IN</a:t>
            </a:r>
            <a:endParaRPr lang="en-US"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62841"/>
            <a:ext cx="472440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1842" y="5370598"/>
            <a:ext cx="1676400" cy="276999"/>
          </a:xfrm>
          <a:prstGeom prst="rect">
            <a:avLst/>
          </a:prstGeom>
          <a:noFill/>
        </p:spPr>
        <p:txBody>
          <a:bodyPr wrap="square" rtlCol="0">
            <a:spAutoFit/>
          </a:bodyPr>
          <a:lstStyle/>
          <a:p>
            <a:r>
              <a:rPr lang="en-US" sz="1200" dirty="0" smtClean="0">
                <a:solidFill>
                  <a:schemeClr val="tx1"/>
                </a:solidFill>
              </a:rPr>
              <a:t>Photo: Mark Lee</a:t>
            </a:r>
            <a:endParaRPr lang="en-US" dirty="0">
              <a:solidFill>
                <a:schemeClr val="tx1"/>
              </a:solidFill>
            </a:endParaRPr>
          </a:p>
        </p:txBody>
      </p:sp>
    </p:spTree>
    <p:extLst>
      <p:ext uri="{BB962C8B-B14F-4D97-AF65-F5344CB8AC3E}">
        <p14:creationId xmlns:p14="http://schemas.microsoft.com/office/powerpoint/2010/main" val="17625280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What is the </a:t>
            </a:r>
            <a:r>
              <a:rPr lang="en-US" dirty="0" err="1" smtClean="0"/>
              <a:t>bfc</a:t>
            </a:r>
            <a:r>
              <a:rPr lang="en-US" dirty="0" smtClean="0"/>
              <a:t> program</a:t>
            </a:r>
            <a:endParaRPr lang="en-US" dirty="0"/>
          </a:p>
        </p:txBody>
      </p:sp>
      <p:sp>
        <p:nvSpPr>
          <p:cNvPr id="9220" name="Rectangle 4"/>
          <p:cNvSpPr>
            <a:spLocks noGrp="1" noChangeArrowheads="1"/>
          </p:cNvSpPr>
          <p:nvPr>
            <p:ph type="body" idx="1"/>
          </p:nvPr>
        </p:nvSpPr>
        <p:spPr>
          <a:xfrm>
            <a:off x="266700" y="1447800"/>
            <a:ext cx="4762500" cy="5130800"/>
          </a:xfrm>
          <a:ln/>
        </p:spPr>
        <p:txBody>
          <a:bodyPr anchor="ctr"/>
          <a:lstStyle/>
          <a:p>
            <a:pPr>
              <a:buClrTx/>
            </a:pPr>
            <a:r>
              <a:rPr lang="en-US" sz="2000" dirty="0" smtClean="0"/>
              <a:t>Started in 1996 with the BFC </a:t>
            </a:r>
            <a:r>
              <a:rPr lang="en-US" sz="2000" dirty="0"/>
              <a:t> </a:t>
            </a:r>
            <a:r>
              <a:rPr lang="en-US" sz="2000" dirty="0" smtClean="0"/>
              <a:t>program</a:t>
            </a:r>
            <a:endParaRPr lang="en-US" sz="2000" dirty="0" smtClean="0"/>
          </a:p>
          <a:p>
            <a:pPr>
              <a:buClrTx/>
            </a:pPr>
            <a:endParaRPr lang="en-US" sz="2000" dirty="0" smtClean="0"/>
          </a:p>
          <a:p>
            <a:pPr>
              <a:buClrTx/>
            </a:pPr>
            <a:r>
              <a:rPr lang="en-US" sz="2000" dirty="0" smtClean="0"/>
              <a:t>Updated program in 2002</a:t>
            </a:r>
          </a:p>
          <a:p>
            <a:pPr>
              <a:buClrTx/>
            </a:pPr>
            <a:endParaRPr lang="en-US" sz="2000" dirty="0" smtClean="0"/>
          </a:p>
          <a:p>
            <a:pPr>
              <a:buClrTx/>
            </a:pPr>
            <a:r>
              <a:rPr lang="en-US" sz="2000" dirty="0" smtClean="0"/>
              <a:t>5 Award levels: Diamond, </a:t>
            </a:r>
            <a:r>
              <a:rPr lang="en-US" sz="2000" dirty="0" smtClean="0"/>
              <a:t>    Platinum</a:t>
            </a:r>
            <a:r>
              <a:rPr lang="en-US" sz="2000" dirty="0" smtClean="0"/>
              <a:t>, Gold, Silver and Bronze</a:t>
            </a:r>
          </a:p>
          <a:p>
            <a:pPr>
              <a:buClrTx/>
            </a:pPr>
            <a:endParaRPr lang="en-US" sz="2000" dirty="0" smtClean="0"/>
          </a:p>
          <a:p>
            <a:pPr>
              <a:buClrTx/>
            </a:pPr>
            <a:r>
              <a:rPr lang="en-US" sz="2000" dirty="0" smtClean="0"/>
              <a:t>Program recognizes communities </a:t>
            </a:r>
            <a:r>
              <a:rPr lang="en-US" sz="2000" dirty="0" smtClean="0"/>
              <a:t>   for </a:t>
            </a:r>
            <a:r>
              <a:rPr lang="en-US" sz="2000" dirty="0" smtClean="0"/>
              <a:t>bicycle friendliness and </a:t>
            </a:r>
            <a:r>
              <a:rPr lang="en-US" sz="2000" dirty="0" smtClean="0"/>
              <a:t>    provides </a:t>
            </a:r>
            <a:r>
              <a:rPr lang="en-US" sz="2000" dirty="0" smtClean="0"/>
              <a:t>roadmap and assistance </a:t>
            </a:r>
            <a:r>
              <a:rPr lang="en-US" sz="2000" dirty="0" smtClean="0"/>
              <a:t>     to </a:t>
            </a:r>
            <a:r>
              <a:rPr lang="en-US" sz="2000" dirty="0" smtClean="0"/>
              <a:t>become better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2133600"/>
            <a:ext cx="4157663"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criteria</a:t>
            </a:r>
            <a:endParaRPr lang="en-US" dirty="0"/>
          </a:p>
        </p:txBody>
      </p:sp>
      <p:sp>
        <p:nvSpPr>
          <p:cNvPr id="9220" name="Rectangle 4"/>
          <p:cNvSpPr>
            <a:spLocks noGrp="1" noChangeArrowheads="1"/>
          </p:cNvSpPr>
          <p:nvPr>
            <p:ph type="body" idx="1"/>
          </p:nvPr>
        </p:nvSpPr>
        <p:spPr>
          <a:xfrm>
            <a:off x="266700" y="1778000"/>
            <a:ext cx="4381500" cy="4800600"/>
          </a:xfrm>
          <a:ln/>
        </p:spPr>
        <p:txBody>
          <a:bodyPr/>
          <a:lstStyle/>
          <a:p>
            <a:pPr>
              <a:buClrTx/>
            </a:pPr>
            <a:r>
              <a:rPr lang="en-US" dirty="0" smtClean="0"/>
              <a:t>Engineering</a:t>
            </a:r>
          </a:p>
          <a:p>
            <a:pPr>
              <a:buClrTx/>
            </a:pPr>
            <a:r>
              <a:rPr lang="en-US" dirty="0" smtClean="0"/>
              <a:t>Education</a:t>
            </a:r>
          </a:p>
          <a:p>
            <a:pPr>
              <a:buClrTx/>
            </a:pPr>
            <a:r>
              <a:rPr lang="en-US" dirty="0" smtClean="0"/>
              <a:t>Encouragement</a:t>
            </a:r>
          </a:p>
          <a:p>
            <a:pPr>
              <a:buClrTx/>
            </a:pPr>
            <a:r>
              <a:rPr lang="en-US" dirty="0" smtClean="0"/>
              <a:t>Enforcement</a:t>
            </a:r>
          </a:p>
          <a:p>
            <a:pPr>
              <a:buClrTx/>
            </a:pPr>
            <a:r>
              <a:rPr lang="en-US" dirty="0" smtClean="0"/>
              <a:t>Evaluation &amp; Planning</a:t>
            </a:r>
          </a:p>
          <a:p>
            <a:pPr>
              <a:buClrTx/>
            </a:pPr>
            <a:endParaRPr lang="en-US" dirty="0" smtClean="0"/>
          </a:p>
          <a:p>
            <a:pPr algn="ctr">
              <a:buClrTx/>
              <a:buNone/>
            </a:pPr>
            <a:r>
              <a:rPr lang="en-US" sz="2000" dirty="0" smtClean="0"/>
              <a:t>Online application</a:t>
            </a:r>
          </a:p>
          <a:p>
            <a:pPr algn="ctr">
              <a:buClrTx/>
              <a:buNone/>
            </a:pPr>
            <a:r>
              <a:rPr lang="en-US" sz="2000" dirty="0" smtClean="0"/>
              <a:t>bikeleague.org/community</a:t>
            </a:r>
          </a:p>
          <a:p>
            <a:pPr>
              <a:buClrTx/>
            </a:pP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48200" y="1219200"/>
            <a:ext cx="4191000" cy="558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review</a:t>
            </a:r>
            <a:endParaRPr lang="en-US" dirty="0"/>
          </a:p>
        </p:txBody>
      </p:sp>
      <p:sp>
        <p:nvSpPr>
          <p:cNvPr id="9220" name="Rectangle 4"/>
          <p:cNvSpPr>
            <a:spLocks noGrp="1" noChangeArrowheads="1"/>
          </p:cNvSpPr>
          <p:nvPr>
            <p:ph type="body" idx="1"/>
          </p:nvPr>
        </p:nvSpPr>
        <p:spPr>
          <a:xfrm>
            <a:off x="266700" y="1447800"/>
            <a:ext cx="4762500" cy="5130800"/>
          </a:xfrm>
          <a:ln/>
        </p:spPr>
        <p:txBody>
          <a:bodyPr anchor="ctr"/>
          <a:lstStyle/>
          <a:p>
            <a:pPr marL="0" indent="0" eaLnBrk="1" hangingPunct="1">
              <a:buNone/>
            </a:pPr>
            <a:r>
              <a:rPr lang="en-US" sz="2400" b="1" dirty="0" smtClean="0">
                <a:ea typeface="ＭＳ Ｐゴシック" charset="-128"/>
                <a:cs typeface="Times New Roman" pitchFamily="18" charset="0"/>
              </a:rPr>
              <a:t>7</a:t>
            </a:r>
            <a:r>
              <a:rPr lang="en-US" sz="2400" b="1" dirty="0">
                <a:ea typeface="ＭＳ Ｐゴシック" charset="-128"/>
                <a:cs typeface="Times New Roman" pitchFamily="18" charset="0"/>
              </a:rPr>
              <a:t>5</a:t>
            </a:r>
            <a:r>
              <a:rPr lang="en-US" sz="2400" b="1" dirty="0" smtClean="0">
                <a:ea typeface="ＭＳ Ｐゴシック" charset="-128"/>
                <a:cs typeface="Times New Roman" pitchFamily="18" charset="0"/>
              </a:rPr>
              <a:t>0+ applications </a:t>
            </a:r>
          </a:p>
          <a:p>
            <a:pPr marL="0" indent="0" eaLnBrk="1" hangingPunct="1">
              <a:buNone/>
            </a:pPr>
            <a:r>
              <a:rPr lang="en-US" sz="2400" b="1" dirty="0" smtClean="0">
                <a:ea typeface="ＭＳ Ｐゴシック" charset="-128"/>
                <a:cs typeface="Times New Roman" pitchFamily="18" charset="0"/>
              </a:rPr>
              <a:t>reviewed by:</a:t>
            </a:r>
          </a:p>
          <a:p>
            <a:pPr marL="0" indent="0" eaLnBrk="1" hangingPunct="1">
              <a:buNone/>
            </a:pPr>
            <a:endParaRPr lang="en-US" sz="2400" dirty="0" smtClean="0">
              <a:ea typeface="ＭＳ Ｐゴシック" charset="-128"/>
              <a:cs typeface="Times New Roman" pitchFamily="18" charset="0"/>
            </a:endParaRPr>
          </a:p>
          <a:p>
            <a:pPr eaLnBrk="1" hangingPunct="1"/>
            <a:r>
              <a:rPr lang="en-US" sz="2400" dirty="0" smtClean="0">
                <a:ea typeface="ＭＳ Ｐゴシック" charset="-128"/>
                <a:cs typeface="Times New Roman" pitchFamily="18" charset="0"/>
              </a:rPr>
              <a:t>League staff</a:t>
            </a:r>
          </a:p>
          <a:p>
            <a:pPr eaLnBrk="1" hangingPunct="1"/>
            <a:r>
              <a:rPr lang="en-US" sz="2400" dirty="0" smtClean="0">
                <a:ea typeface="ＭＳ Ｐゴシック" charset="-128"/>
                <a:cs typeface="Times New Roman" pitchFamily="18" charset="0"/>
              </a:rPr>
              <a:t>external reviewers</a:t>
            </a:r>
          </a:p>
          <a:p>
            <a:pPr eaLnBrk="1" hangingPunct="1"/>
            <a:r>
              <a:rPr lang="en-US" sz="2400" dirty="0" smtClean="0">
                <a:ea typeface="ＭＳ Ｐゴシック" charset="-128"/>
                <a:cs typeface="Times New Roman" pitchFamily="18" charset="0"/>
              </a:rPr>
              <a:t>local cyclists and advocates</a:t>
            </a:r>
          </a:p>
          <a:p>
            <a:pPr eaLnBrk="1" hangingPunct="1"/>
            <a:r>
              <a:rPr lang="en-US" sz="2400" dirty="0" smtClean="0">
                <a:ea typeface="ＭＳ Ｐゴシック" charset="-128"/>
                <a:cs typeface="Times New Roman" pitchFamily="18" charset="0"/>
              </a:rPr>
              <a:t>350+ BFCs in 50 states</a:t>
            </a:r>
          </a:p>
        </p:txBody>
      </p:sp>
      <p:pic>
        <p:nvPicPr>
          <p:cNvPr id="2050" name="Picture 2" descr="https://photos-2.dropbox.com/t/2/AAD8VwhnhbW2E6naiVpSWSGUGI2Uq5h_0SLXBndMyyUKmA/12/197509071/png/32x32/1/1435327200/0/2/BFCs%20by%20population_spring2015.png/CM__ll4gASACIAMgBCAFIAYgBygBKAI/BDelBlEKWjyoCop4PeLo7xwimAJXT-1rhosKnyQwn8Q?size=1024x768&amp;size_mo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88" y="1828800"/>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Pages>0</Pages>
  <Words>1419</Words>
  <Characters>0</Characters>
  <Application>Microsoft Office PowerPoint</Application>
  <PresentationFormat>On-screen Show (4:3)</PresentationFormat>
  <Lines>0</Lines>
  <Paragraphs>124</Paragraphs>
  <Slides>16</Slides>
  <Notes>15</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Default - Title and Content</vt:lpstr>
      <vt:lpstr>Default - Custom Layout</vt:lpstr>
      <vt:lpstr>Default - Title and Vertical Text</vt:lpstr>
      <vt:lpstr>Default - Picture with Caption</vt:lpstr>
      <vt:lpstr>Master #2</vt:lpstr>
      <vt:lpstr>Master #3</vt:lpstr>
      <vt:lpstr>Master #4</vt:lpstr>
      <vt:lpstr>Creating a bicycle friendly community</vt:lpstr>
      <vt:lpstr>ABOUT THE LEAGUE</vt:lpstr>
      <vt:lpstr>Providing a Roadmap for a Bicycle Friendly America</vt:lpstr>
      <vt:lpstr>Where people want to live,  work, and visit</vt:lpstr>
      <vt:lpstr>PowerPoint Presentation</vt:lpstr>
      <vt:lpstr>Smart leaders are answering the demand</vt:lpstr>
      <vt:lpstr>What is the bfc program</vt:lpstr>
      <vt:lpstr>Application criteria</vt:lpstr>
      <vt:lpstr>Application review</vt:lpstr>
      <vt:lpstr>Building for bicycling works</vt:lpstr>
      <vt:lpstr>Benefits of applying</vt:lpstr>
      <vt:lpstr>Get started</vt:lpstr>
      <vt:lpstr>Online resource library</vt:lpstr>
      <vt:lpstr>Bring the biking joy</vt:lpstr>
      <vt:lpstr>[Insert contact Info]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Nesper</dc:creator>
  <cp:lastModifiedBy>Nicole</cp:lastModifiedBy>
  <cp:revision>21</cp:revision>
  <dcterms:created xsi:type="dcterms:W3CDTF">2013-05-02T12:54:22Z</dcterms:created>
  <dcterms:modified xsi:type="dcterms:W3CDTF">2015-06-26T13:48:14Z</dcterms:modified>
</cp:coreProperties>
</file>