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99" r:id="rId5"/>
    <p:sldId id="298" r:id="rId6"/>
    <p:sldId id="296" r:id="rId7"/>
    <p:sldId id="297" r:id="rId8"/>
    <p:sldId id="302" r:id="rId9"/>
    <p:sldId id="261" r:id="rId10"/>
    <p:sldId id="301" r:id="rId11"/>
    <p:sldId id="303" r:id="rId12"/>
    <p:sldId id="262" r:id="rId13"/>
    <p:sldId id="263" r:id="rId14"/>
    <p:sldId id="304" r:id="rId15"/>
    <p:sldId id="264" r:id="rId16"/>
    <p:sldId id="266" r:id="rId17"/>
    <p:sldId id="265" r:id="rId18"/>
    <p:sldId id="305" r:id="rId19"/>
    <p:sldId id="268" r:id="rId20"/>
    <p:sldId id="267" r:id="rId21"/>
    <p:sldId id="306" r:id="rId22"/>
    <p:sldId id="269" r:id="rId23"/>
    <p:sldId id="270" r:id="rId24"/>
    <p:sldId id="271" r:id="rId25"/>
    <p:sldId id="272" r:id="rId26"/>
    <p:sldId id="320" r:id="rId27"/>
    <p:sldId id="321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311" r:id="rId37"/>
    <p:sldId id="307" r:id="rId38"/>
    <p:sldId id="281" r:id="rId39"/>
    <p:sldId id="309" r:id="rId40"/>
    <p:sldId id="282" r:id="rId41"/>
    <p:sldId id="310" r:id="rId42"/>
    <p:sldId id="308" r:id="rId43"/>
    <p:sldId id="314" r:id="rId44"/>
    <p:sldId id="283" r:id="rId45"/>
    <p:sldId id="313" r:id="rId46"/>
    <p:sldId id="284" r:id="rId47"/>
    <p:sldId id="312" r:id="rId48"/>
    <p:sldId id="318" r:id="rId49"/>
    <p:sldId id="315" r:id="rId50"/>
    <p:sldId id="317" r:id="rId51"/>
    <p:sldId id="316" r:id="rId52"/>
    <p:sldId id="327" r:id="rId53"/>
    <p:sldId id="326" r:id="rId54"/>
    <p:sldId id="323" r:id="rId55"/>
    <p:sldId id="324" r:id="rId56"/>
    <p:sldId id="286" r:id="rId57"/>
    <p:sldId id="287" r:id="rId58"/>
    <p:sldId id="325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295" r:id="rId67"/>
    <p:sldId id="32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17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86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9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91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2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0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98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3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0274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9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rgbClr val="FDD5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709733"/>
            <a:ext cx="1219200" cy="107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77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2.jpeg"/><Relationship Id="rId3" Type="http://schemas.openxmlformats.org/officeDocument/2006/relationships/image" Target="../media/image11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hyperlink" Target="mailto:barbara@humanresourceinvestments.com" TargetMode="External"/><Relationship Id="rId5" Type="http://schemas.openxmlformats.org/officeDocument/2006/relationships/hyperlink" Target="mailto:ren@tulsahub.or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8564" y="142746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/>
                <a:cs typeface="Calibri"/>
              </a:rPr>
              <a:t>A Case Study in </a:t>
            </a:r>
            <a:r>
              <a:rPr lang="en-US" b="1" dirty="0" smtClean="0">
                <a:latin typeface="Calibri"/>
                <a:cs typeface="Calibri"/>
              </a:rPr>
              <a:t>Leadership</a:t>
            </a:r>
            <a:br>
              <a:rPr lang="en-US" b="1" dirty="0" smtClean="0">
                <a:latin typeface="Calibri"/>
                <a:cs typeface="Calibri"/>
              </a:rPr>
            </a:br>
            <a:r>
              <a:rPr lang="en-US" sz="3100" b="1" dirty="0" smtClean="0">
                <a:latin typeface="Calibri"/>
                <a:cs typeface="Calibri"/>
              </a:rPr>
              <a:t>How </a:t>
            </a:r>
            <a:r>
              <a:rPr lang="en-US" sz="3100" b="1" dirty="0">
                <a:latin typeface="Calibri"/>
                <a:cs typeface="Calibri"/>
              </a:rPr>
              <a:t>Mentorship and Bold </a:t>
            </a:r>
            <a:r>
              <a:rPr lang="en-US" sz="3100" b="1" dirty="0" smtClean="0">
                <a:latin typeface="Calibri"/>
                <a:cs typeface="Calibri"/>
              </a:rPr>
              <a:t>Leadership Grow </a:t>
            </a:r>
            <a:r>
              <a:rPr lang="en-US" sz="3100" b="1" dirty="0">
                <a:latin typeface="Calibri"/>
                <a:cs typeface="Calibri"/>
              </a:rPr>
              <a:t>the Tulsa Hub </a:t>
            </a:r>
            <a:r>
              <a:rPr lang="en-US" sz="3100" b="1" dirty="0" smtClean="0">
                <a:latin typeface="Calibri"/>
                <a:cs typeface="Calibri"/>
              </a:rPr>
              <a:t>Mission Capacity</a:t>
            </a:r>
            <a:r>
              <a:rPr lang="en-US" b="1" dirty="0">
                <a:latin typeface="Calibri"/>
                <a:cs typeface="Calibri"/>
              </a:rPr>
              <a:t/>
            </a:r>
            <a:br>
              <a:rPr lang="en-US" b="1" dirty="0">
                <a:latin typeface="Calibri"/>
                <a:cs typeface="Calibri"/>
              </a:rPr>
            </a:br>
            <a:r>
              <a:rPr lang="en-US" b="1" dirty="0" smtClean="0">
                <a:latin typeface="Calibri"/>
                <a:cs typeface="Calibri"/>
              </a:rPr>
              <a:t/>
            </a:r>
            <a:br>
              <a:rPr lang="en-US" b="1" dirty="0" smtClean="0">
                <a:latin typeface="Calibri"/>
                <a:cs typeface="Calibri"/>
              </a:rPr>
            </a:b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0404" y="41148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Displaying pptlog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15" y="2072620"/>
            <a:ext cx="413994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764" y="2072620"/>
            <a:ext cx="411068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4815820"/>
            <a:ext cx="426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Barbara </a:t>
            </a:r>
            <a:r>
              <a:rPr lang="en-US" sz="140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Bannon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Tulsa Hub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Board/Immediate Past President,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Founder, Human Resource Investments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815820"/>
            <a:ext cx="44164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Ren Barger, </a:t>
            </a:r>
            <a:endParaRPr lang="en-US" sz="1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Tulsa </a:t>
            </a:r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</a:rPr>
              <a:t>Hub </a:t>
            </a:r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Founder/CEO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League Cycling Instructor #1761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972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772400" cy="5032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89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68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28600"/>
            <a:ext cx="57150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2667000"/>
            <a:ext cx="5715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://ntl.bts.gov/lib/33000/33400/33441/final_report/volume_3_html/04_public_sessions/images/101806_presentation_pfeffer_img_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52882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americanhistory.si.edu/onthemove/img/media/xl/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685800"/>
            <a:ext cx="45720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3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33" y="1143000"/>
            <a:ext cx="7120933" cy="388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72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isplayi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" y="115887"/>
            <a:ext cx="733425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210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tulsahub\Desktop\ren\tulsa\tulsa-skyline-at-n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457200"/>
            <a:ext cx="6743700" cy="50577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924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://northdallasgazette.com/wordpress/wp-content/uploads/2013/08/kvM6px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399" y="517682"/>
            <a:ext cx="3408891" cy="495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farm6.static.flickr.com/5156/5897428744_fac1b605a1_b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04997" y="517683"/>
            <a:ext cx="4096435" cy="356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kotv.images.worldnow.com/images/4611666_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4997" y="3429000"/>
            <a:ext cx="4096435" cy="204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4886" y="457200"/>
            <a:ext cx="807422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136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990600"/>
            <a:ext cx="8610600" cy="401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29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Calibri"/>
                <a:cs typeface="Calibri"/>
              </a:rPr>
              <a:t>Welcome!</a:t>
            </a:r>
            <a:r>
              <a:rPr lang="en-US" u="sng" dirty="0" smtClean="0">
                <a:solidFill>
                  <a:schemeClr val="bg2"/>
                </a:solidFill>
                <a:latin typeface="Calibri"/>
                <a:cs typeface="Calibri"/>
              </a:rPr>
              <a:t/>
            </a:r>
            <a:br>
              <a:rPr lang="en-US" u="sng" dirty="0" smtClean="0">
                <a:solidFill>
                  <a:schemeClr val="bg2"/>
                </a:solidFill>
                <a:latin typeface="Calibri"/>
                <a:cs typeface="Calibri"/>
              </a:rPr>
            </a:br>
            <a:r>
              <a:rPr lang="en-US" u="sng" dirty="0" smtClean="0">
                <a:solidFill>
                  <a:schemeClr val="bg2"/>
                </a:solidFill>
                <a:latin typeface="Calibri"/>
                <a:cs typeface="Calibri"/>
              </a:rPr>
              <a:t>What We </a:t>
            </a:r>
            <a:r>
              <a:rPr lang="en-US" u="sng" dirty="0">
                <a:solidFill>
                  <a:schemeClr val="bg2"/>
                </a:solidFill>
                <a:latin typeface="Calibri"/>
                <a:cs typeface="Calibri"/>
              </a:rPr>
              <a:t>I</a:t>
            </a:r>
            <a:r>
              <a:rPr lang="en-US" u="sng" dirty="0" smtClean="0">
                <a:solidFill>
                  <a:schemeClr val="bg2"/>
                </a:solidFill>
                <a:latin typeface="Calibri"/>
                <a:cs typeface="Calibri"/>
              </a:rPr>
              <a:t>ntend to Share</a:t>
            </a:r>
            <a:endParaRPr lang="en-US" u="sng" dirty="0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839200" cy="4876800"/>
          </a:xfrm>
        </p:spPr>
        <p:txBody>
          <a:bodyPr>
            <a:normAutofit/>
          </a:bodyPr>
          <a:lstStyle/>
          <a:p>
            <a:pPr marL="514350" lvl="1" indent="0"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  <a:p>
            <a:pPr marL="971550" lvl="1" indent="-457200"/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he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c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reation story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of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Tulsa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Hub.</a:t>
            </a:r>
          </a:p>
          <a:p>
            <a:pPr marL="971550" lvl="1" indent="-457200"/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Our experiences, surprises, and challenges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of moving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through organizational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dreams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to nightmares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and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onto awakenings.</a:t>
            </a:r>
            <a:endParaRPr lang="en-US" sz="2600" b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pPr marL="971550" lvl="1" indent="-457200"/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Our understanding what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a Healthy Organization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means.</a:t>
            </a:r>
            <a:endParaRPr lang="en-US" sz="2600" b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pPr marL="971550" lvl="1" indent="-457200"/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Our decisions to partner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as strong leaders, 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without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destructive competition. </a:t>
            </a:r>
            <a:endParaRPr lang="en-US" sz="2600" b="1" dirty="0" smtClean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pPr marL="971550" lvl="1" indent="-457200"/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nsights 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that could inform your future efforts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4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70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134" y="1066799"/>
            <a:ext cx="6925733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tulsahub\Desktop\ren\tulsa\12503079_B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3547872" cy="2656778"/>
          </a:xfrm>
          <a:prstGeom prst="rect">
            <a:avLst/>
          </a:prstGeom>
          <a:noFill/>
        </p:spPr>
      </p:pic>
      <p:pic>
        <p:nvPicPr>
          <p:cNvPr id="5" name="Picture 8" descr="http://www.tulsatruckaccidentlawyer.co/library/images/stock-images/trucking/truck-highway-dusk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1"/>
            <a:ext cx="35432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4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://pilgrimageforimmigrants.files.wordpress.com/2010/04/pilgrimage-buford-hwy-cartersville-0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321" y="228600"/>
            <a:ext cx="3886200" cy="531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2.bp.blogspot.com/-4jJQ2snXoyA/Ubmq5PEAfQI/AAAAAAAAATQ/BvD2GJMOqXM/s1600/nosidewal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441" y="228600"/>
            <a:ext cx="3261359" cy="33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gruppe28.de/layout/de/gruppe28Image.php?id=4838&amp;width=377&amp;height=254.4013671875&amp;src_w=1024&amp;src_h=6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3441" y="3413436"/>
            <a:ext cx="3261359" cy="21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4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://bloximages.newyork1.vip.townnews.com/tulsaworld.com/content/tncms/assets/v3/editorial/e/dc/edca9477-21b3-5beb-bc93-a28a2374a8ed/53537324b1fe9.image.jpg?resize=300%2C1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07" y="533400"/>
            <a:ext cx="4105634" cy="251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bloximages.newyork1.vip.townnews.com/tulsaworld.com/content/tncms/assets/v3/editorial/6/a8/6a83b54d-fed7-5ffb-b622-0e77fdffa8e8/52bd344c5843d.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2641" y="533400"/>
            <a:ext cx="384655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streetsblog.net/wp-content/uploads/2014/01/in-the-ditch-t4a-flickr-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99" y="3051522"/>
            <a:ext cx="4032142" cy="243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9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8" descr="http://pedestrianawarenesseducationsurvey.files.wordpress.com/2014/05/5093a2fb50204e298ae699936b7532b9_large_image.jpg?w=307&amp;h=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04799"/>
            <a:ext cx="6705600" cy="522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23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ren_hospita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277224" y="1316343"/>
            <a:ext cx="5074697" cy="3356409"/>
          </a:xfrm>
          <a:prstGeom prst="rect">
            <a:avLst/>
          </a:prstGeom>
        </p:spPr>
      </p:pic>
      <p:pic>
        <p:nvPicPr>
          <p:cNvPr id="4" name="Picture 3" descr="ren_hospital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1004" y="457200"/>
            <a:ext cx="4493396" cy="2983849"/>
          </a:xfrm>
          <a:prstGeom prst="rect">
            <a:avLst/>
          </a:prstGeom>
        </p:spPr>
      </p:pic>
      <p:pic>
        <p:nvPicPr>
          <p:cNvPr id="5" name="Picture 2" descr="C:\Users\tulsahub\Desktop\ren\yr_face\ren_hospital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01" r="-2363"/>
          <a:stretch/>
        </p:blipFill>
        <p:spPr bwMode="auto">
          <a:xfrm>
            <a:off x="4041004" y="3352800"/>
            <a:ext cx="4639700" cy="2179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881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3208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800" y="13208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35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550" y="457200"/>
            <a:ext cx="3390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2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ww3.tulsachamber.com/upload/image/typros/Street-C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445545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tulsachamber.com/wp-content/uploads/2014/05/yog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1" y="304800"/>
            <a:ext cx="3083858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tulsahub\Desktop\HUB\photos\Tulsa_Tough\2010-06-06 14.09.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1" y="304801"/>
            <a:ext cx="4145280" cy="5181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590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900" y="478633"/>
            <a:ext cx="5410200" cy="498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02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19" y="533400"/>
            <a:ext cx="74871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42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tulsahub\Desktop\hub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521217"/>
            <a:ext cx="6629400" cy="4888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4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ttps://fbcdn-sphotos-g-a.akamaihd.net/hphotos-ak-xpa1/v/t1.0-9/1475813_785219084861994_8042346727175772629_n.jpg?oh=f29e5f6d9e49c2af77440fd063ce231b&amp;oe=5468E046&amp;__gda__=1417076347_19ffeb82e0cb447eb257e98dcb4f2b6a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3" t="-1299"/>
          <a:stretch/>
        </p:blipFill>
        <p:spPr bwMode="auto">
          <a:xfrm>
            <a:off x="899160" y="514553"/>
            <a:ext cx="7391400" cy="475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8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https://scontent-b-dfw.xx.fbcdn.net/hphotos-xfp1/v/t1.0-9/10609471_791448657572370_4747548857772597860_n.jpg?oh=5f513e359acf7debd1ec390332d0ab2b&amp;oe=547799D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81098"/>
            <a:ext cx="3593167" cy="467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scontent-a-dfw.xx.fbcdn.net/hphotos-xap1/v/t1.0-9/529468_683672911683279_565124786_n.jpg?oh=0ace86ab7616363bbc6dfcf3207c6002&amp;oe=54661A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609600"/>
            <a:ext cx="3611880" cy="46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 descr="C:\Users\THub\Dropbox\Camera Uploads\2014-10-09 10.59.1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50" y="186357"/>
            <a:ext cx="30861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29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46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88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 descr="https://fbcdn-sphotos-b-a.akamaihd.net/hphotos-ak-xpf1/v/t1.0-9/10309346_735919356458634_21158727745295593_n.jpg?oh=279b31d3a831912026416f0c623c95c8&amp;oe=5464E5FB&amp;__gda__=1417792791_d8712a3f804c16aca8ac9d09e4173c4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838200"/>
            <a:ext cx="3336296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tulsahub\Desktop\HUB\photos\ACE_recipients\ACEwhee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838200"/>
            <a:ext cx="3124200" cy="4165600"/>
          </a:xfrm>
          <a:prstGeom prst="rect">
            <a:avLst/>
          </a:prstGeom>
          <a:noFill/>
        </p:spPr>
      </p:pic>
      <p:pic>
        <p:nvPicPr>
          <p:cNvPr id="6" name="Picture 2" descr="https://fbcdn-sphotos-d-a.akamaihd.net/hphotos-ak-xfa1/v/t1.0-9/562172_369370959780144_1425026722_n.jpg?oh=89c326b1f5b7e717cc03d135aa259424&amp;oe=545B1D44&amp;__gda__=1416391885_f6d64311646336131291db9835fa97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838200"/>
            <a:ext cx="2943958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34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tulsahub\Desktop\pics\2011-12\2012-03-28_ac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41" y="299805"/>
            <a:ext cx="3515358" cy="5186595"/>
          </a:xfrm>
          <a:prstGeom prst="rect">
            <a:avLst/>
          </a:prstGeom>
          <a:noFill/>
        </p:spPr>
      </p:pic>
      <p:pic>
        <p:nvPicPr>
          <p:cNvPr id="4" name="Picture 4" descr="https://sphotos-b.xx.fbcdn.net/hphotos-ash3/551941_357884734262100_233866705_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0" r="-1"/>
          <a:stretch/>
        </p:blipFill>
        <p:spPr bwMode="auto">
          <a:xfrm>
            <a:off x="3886200" y="299804"/>
            <a:ext cx="4648201" cy="1605196"/>
          </a:xfrm>
          <a:prstGeom prst="rect">
            <a:avLst/>
          </a:prstGeom>
          <a:noFill/>
        </p:spPr>
      </p:pic>
      <p:pic>
        <p:nvPicPr>
          <p:cNvPr id="5" name="Picture 6" descr="https://sphotos-b.xx.fbcdn.net/hphotos-snc6/206186_400996283284278_7628795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1981200"/>
            <a:ext cx="4495800" cy="2057400"/>
          </a:xfrm>
          <a:prstGeom prst="rect">
            <a:avLst/>
          </a:prstGeom>
          <a:noFill/>
        </p:spPr>
      </p:pic>
      <p:pic>
        <p:nvPicPr>
          <p:cNvPr id="6" name="Picture 10" descr="im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1" y="4099560"/>
            <a:ext cx="4495800" cy="1455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686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81000"/>
            <a:ext cx="386715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3136809"/>
            <a:ext cx="4800600" cy="242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00" y="381000"/>
            <a:ext cx="4800600" cy="269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37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674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:\Users\tulsahub\Desktop\pics\2011-12\May\2012-05-17 16.03.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240" y="228600"/>
            <a:ext cx="3606800" cy="5341246"/>
          </a:xfrm>
          <a:prstGeom prst="rect">
            <a:avLst/>
          </a:prstGeom>
          <a:noFill/>
        </p:spPr>
      </p:pic>
      <p:pic>
        <p:nvPicPr>
          <p:cNvPr id="4" name="Picture 3" descr="C:\Users\tulsahub\Desktop\HUB\photos\Kids\Rosa_Parks\rosa_parks_loves_mi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04800"/>
            <a:ext cx="4495800" cy="2936240"/>
          </a:xfrm>
          <a:prstGeom prst="rect">
            <a:avLst/>
          </a:prstGeom>
          <a:noFill/>
        </p:spPr>
      </p:pic>
      <p:pic>
        <p:nvPicPr>
          <p:cNvPr id="5" name="Picture 12" descr="https://sphotos-b.xx.fbcdn.net/hphotos-ash3/560933_415640498486523_129120359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352800"/>
            <a:ext cx="4500880" cy="2102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967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"/>
            <a:ext cx="4724400" cy="288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7300" y="167640"/>
            <a:ext cx="3943350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31357"/>
            <a:ext cx="4724400" cy="2431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48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42" y="533400"/>
            <a:ext cx="8356317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39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8" descr="C:\Users\tulsahub\Desktop\HUB\photos\srts_report\hub_kw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38146"/>
            <a:ext cx="3962400" cy="5048254"/>
          </a:xfrm>
          <a:prstGeom prst="rect">
            <a:avLst/>
          </a:prstGeom>
          <a:noFill/>
        </p:spPr>
      </p:pic>
      <p:pic>
        <p:nvPicPr>
          <p:cNvPr id="4" name="Picture 5" descr="C:\Users\tulsahub\Desktop\HUB\photos\Kids\KW\DSC_039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38147"/>
            <a:ext cx="4343400" cy="2686053"/>
          </a:xfrm>
          <a:prstGeom prst="rect">
            <a:avLst/>
          </a:prstGeom>
          <a:noFill/>
        </p:spPr>
      </p:pic>
      <p:pic>
        <p:nvPicPr>
          <p:cNvPr id="5" name="Picture 10" descr="https://sphotos-a.xx.fbcdn.net/hphotos-snc7/320328_415640051819901_2039182663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276600"/>
            <a:ext cx="4343400" cy="2209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094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398145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:\Users\THub\Dropbox\Camera Uploads\2014-09-25 16.02.1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999" y="76200"/>
            <a:ext cx="3368596" cy="54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2640" y="76200"/>
            <a:ext cx="245872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425" b="-165"/>
          <a:stretch/>
        </p:blipFill>
        <p:spPr bwMode="auto">
          <a:xfrm>
            <a:off x="3342640" y="2717800"/>
            <a:ext cx="2667000" cy="278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532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lh5.googleusercontent.com/-CfNLmd-JhsY/VFmSPmFRy2I/AAAAAAAAGUA/hEbgVva1Dgs/w1006-h666-no/_S__88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6400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3048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" y="3810000"/>
            <a:ext cx="2423160" cy="178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24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52399"/>
            <a:ext cx="4419600" cy="547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7608" y="152398"/>
            <a:ext cx="2945423" cy="358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2812350"/>
            <a:ext cx="3183636" cy="28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3738880"/>
            <a:ext cx="1828800" cy="18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152399"/>
            <a:ext cx="2438400" cy="267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14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8" descr="http://theminetulsa.com/wp-content/uploads/2014/05/Brothers-in-Cadence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376509"/>
            <a:ext cx="4085997" cy="203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http://cyclingillustrated.com/wp-content/gallery/tulsa-river-parks-2013-dm/river-parks-criterium-2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2438076"/>
            <a:ext cx="4085998" cy="31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://3.bp.blogspot.com/-OfnSpBbRazo/UI_kUl7jXiI/AAAAAAAAAG0/6cd0FBXAJ6o/s1600/Tulsa+Townies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304799"/>
            <a:ext cx="4114800" cy="325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i20.photobucket.com/albums/b208/Kincannondale/2011%20Apr%20May%20Jun/Apr02-TulsaBigLoop/P402417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3587392"/>
            <a:ext cx="4114801" cy="20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89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771900" cy="534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800600" cy="291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5"/>
          <a:stretch/>
        </p:blipFill>
        <p:spPr bwMode="auto">
          <a:xfrm>
            <a:off x="4191000" y="3200400"/>
            <a:ext cx="487680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63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5" descr="https://sphotos-b.xx.fbcdn.net/hphotos-ash4/380290_395324920518081_202085434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786308" cy="3074350"/>
          </a:xfrm>
          <a:prstGeom prst="rect">
            <a:avLst/>
          </a:prstGeom>
          <a:noFill/>
        </p:spPr>
      </p:pic>
      <p:pic>
        <p:nvPicPr>
          <p:cNvPr id="4" name="Picture 23" descr="https://sphotos-a.xx.fbcdn.net/hphotos-prn1/528158_415668825150357_2005148130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886200" cy="2209800"/>
          </a:xfrm>
          <a:prstGeom prst="rect">
            <a:avLst/>
          </a:prstGeom>
          <a:noFill/>
        </p:spPr>
      </p:pic>
      <p:pic>
        <p:nvPicPr>
          <p:cNvPr id="5" name="Picture 21" descr="https://sphotos-b.xx.fbcdn.net/hphotos-ash3/564144_415668771817029_169300763_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447707"/>
            <a:ext cx="3886200" cy="3114892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728" y="3316812"/>
            <a:ext cx="1654181" cy="224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95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670" y="152400"/>
            <a:ext cx="3771900" cy="532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652520"/>
            <a:ext cx="2743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2680" y="3662680"/>
            <a:ext cx="2514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754880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4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1684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20" y="121920"/>
            <a:ext cx="404368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320" y="2860040"/>
            <a:ext cx="403352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523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320" y="198120"/>
            <a:ext cx="6096000" cy="522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40" y="3591560"/>
            <a:ext cx="253746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40" y="198120"/>
            <a:ext cx="2468880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48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3980" y="838200"/>
            <a:ext cx="641604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12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9652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4114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177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3" descr="C:\Users\tulsahub\Desktop\HUB\photos\Ride of Silence, 2010\2010-05-26 19.19.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3962400" cy="5357811"/>
          </a:xfrm>
          <a:prstGeom prst="rect">
            <a:avLst/>
          </a:prstGeom>
          <a:noFill/>
        </p:spPr>
      </p:pic>
      <p:pic>
        <p:nvPicPr>
          <p:cNvPr id="4" name="Picture 2" descr="C:\Users\tulsahub\Desktop\HUB\photos\srts_report\hub_k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8600"/>
            <a:ext cx="4114799" cy="5366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21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4494" y="685800"/>
            <a:ext cx="5815013" cy="435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08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300" y="381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92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Barbara </a:t>
            </a:r>
            <a:r>
              <a:rPr lang="en-US" dirty="0" err="1" smtClean="0">
                <a:latin typeface="Calibri" panose="020F0502020204030204" pitchFamily="34" charset="0"/>
              </a:rPr>
              <a:t>Bannon</a:t>
            </a:r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3705" y="838200"/>
            <a:ext cx="3636590" cy="40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4879344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Tulsa Hub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Board Immediate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Past President,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Founder, 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Human Resource Investments</a:t>
            </a:r>
          </a:p>
        </p:txBody>
      </p:sp>
    </p:spTree>
    <p:extLst>
      <p:ext uri="{BB962C8B-B14F-4D97-AF65-F5344CB8AC3E}">
        <p14:creationId xmlns:p14="http://schemas.microsoft.com/office/powerpoint/2010/main" val="234664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153400" cy="1752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Barbara’s Impressions and Feelings as a Consultant and Potential </a:t>
            </a:r>
            <a:r>
              <a:rPr lang="en-US" sz="3600" dirty="0">
                <a:latin typeface="Calibri" panose="020F0502020204030204" pitchFamily="34" charset="0"/>
              </a:rPr>
              <a:t>M</a:t>
            </a:r>
            <a:r>
              <a:rPr lang="en-US" sz="3600" dirty="0" smtClean="0">
                <a:latin typeface="Calibri" panose="020F0502020204030204" pitchFamily="34" charset="0"/>
              </a:rPr>
              <a:t>entor</a:t>
            </a:r>
            <a:endParaRPr lang="en-US" sz="3600" dirty="0">
              <a:latin typeface="Calibri" panose="020F050202020403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1828800"/>
            <a:ext cx="4114800" cy="315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90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686800" cy="19240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/>
                </a:solidFill>
                <a:cs typeface="Calibri"/>
              </a:rPr>
              <a:t/>
            </a:r>
            <a:br>
              <a:rPr lang="en-US" b="1" dirty="0">
                <a:solidFill>
                  <a:schemeClr val="accent6"/>
                </a:solidFill>
                <a:cs typeface="Calibri"/>
              </a:rPr>
            </a:br>
            <a:r>
              <a:rPr lang="en-US" b="1" u="sng" dirty="0">
                <a:solidFill>
                  <a:srgbClr val="3F3F3F"/>
                </a:solidFill>
                <a:cs typeface="Calibri"/>
              </a:rPr>
              <a:t>Our Guiding and Shared Vision:</a:t>
            </a:r>
            <a:r>
              <a:rPr lang="en-US" b="1" u="sng" dirty="0">
                <a:solidFill>
                  <a:schemeClr val="accent6"/>
                </a:solidFill>
                <a:cs typeface="Calibri"/>
              </a:rPr>
              <a:t/>
            </a:r>
            <a:br>
              <a:rPr lang="en-US" b="1" u="sng" dirty="0">
                <a:solidFill>
                  <a:schemeClr val="accent6"/>
                </a:solidFill>
                <a:cs typeface="Calibri"/>
              </a:rPr>
            </a:br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Stabilize and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Grow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>a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Calibri"/>
              </a:rPr>
              <a:t>Healthy Organization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cs typeface="Calibri"/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5908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594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Awareness proceeds choice; without awareness, there is no choice.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Classic Characteristics of an Unhealthy </a:t>
            </a:r>
            <a:r>
              <a:rPr lang="en-US" sz="3200" b="1" dirty="0">
                <a:latin typeface="Calibri" panose="020F0502020204030204" pitchFamily="34" charset="0"/>
              </a:rPr>
              <a:t>O</a:t>
            </a:r>
            <a:r>
              <a:rPr lang="en-US" sz="3200" b="1" dirty="0" smtClean="0">
                <a:latin typeface="Calibri" panose="020F0502020204030204" pitchFamily="34" charset="0"/>
              </a:rPr>
              <a:t>rganization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06963"/>
          </a:xfrm>
        </p:spPr>
        <p:txBody>
          <a:bodyPr/>
          <a:lstStyle/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Low trust and fear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Infighting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Lack of direct communication (people talking about vs. with one another)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Little ownership of the needed organization structure and processes to support the programs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Lack of role clarity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Overall lack of healthy behavioral norms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46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i="1" u="sng" dirty="0">
                <a:latin typeface="Calibri" panose="020F0502020204030204" pitchFamily="34" charset="0"/>
              </a:rPr>
              <a:t>Our Definition of </a:t>
            </a:r>
            <a:r>
              <a:rPr lang="en-US" b="1" i="1" u="sng" dirty="0" smtClean="0">
                <a:latin typeface="Calibri" panose="020F0502020204030204" pitchFamily="34" charset="0"/>
              </a:rPr>
              <a:t>“Healthy” Included: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1"/>
            <a:ext cx="8991600" cy="4648200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Identify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norms of acceptable/desired behaviors to guide our relationships with each other,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board, volunteers, participants, and staff:</a:t>
            </a:r>
          </a:p>
          <a:p>
            <a:pPr lvl="1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Be open and be honest</a:t>
            </a:r>
          </a:p>
          <a:p>
            <a:pPr lvl="1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Ask for permission to give feedback</a:t>
            </a:r>
          </a:p>
          <a:p>
            <a:pPr lvl="1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P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resume innocence</a:t>
            </a:r>
          </a:p>
          <a:p>
            <a:pPr lvl="1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L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isten </a:t>
            </a:r>
          </a:p>
          <a:p>
            <a:pPr lvl="1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Respond instead of react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US" sz="15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5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80999"/>
            <a:ext cx="4526660" cy="280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381000"/>
            <a:ext cx="3883033" cy="522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1" y="3263427"/>
            <a:ext cx="4526660" cy="234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564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u="sng" dirty="0">
                <a:latin typeface="Calibri" panose="020F0502020204030204" pitchFamily="34" charset="0"/>
              </a:rPr>
              <a:t>Our Definition of “Healthy” </a:t>
            </a:r>
            <a:r>
              <a:rPr lang="en-US" b="1" i="1" u="sng" dirty="0" smtClean="0">
                <a:latin typeface="Calibri" panose="020F0502020204030204" pitchFamily="34" charset="0"/>
              </a:rPr>
              <a:t>Continued: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86560"/>
            <a:ext cx="64770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)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Recruit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people with particular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experience, skills, and commitment to achieve results.</a:t>
            </a:r>
            <a:endParaRPr lang="en-US" b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US" sz="1500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3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)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Document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an organization structure that would support a growing organization.</a:t>
            </a:r>
          </a:p>
          <a:p>
            <a:endParaRPr lang="en-US" sz="1500" b="1" dirty="0">
              <a:solidFill>
                <a:schemeClr val="tx1">
                  <a:lumMod val="50000"/>
                </a:schemeClr>
              </a:solidFill>
              <a:latin typeface="Calibri"/>
              <a:cs typeface="Calibri"/>
            </a:endParaRPr>
          </a:p>
          <a:p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2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u="sng" dirty="0">
                <a:latin typeface="Calibri" panose="020F0502020204030204" pitchFamily="34" charset="0"/>
              </a:rPr>
              <a:t>Our Definition of “Healthy” Continued: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4) Establish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foundational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tools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needed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to guide us into the future and attract good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people: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 bylaws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job descriptions and 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o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ther HR components</a:t>
            </a:r>
          </a:p>
          <a:p>
            <a:pPr lvl="1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commitment forms</a:t>
            </a:r>
          </a:p>
          <a:p>
            <a:pPr lvl="1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f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Calibri"/>
                <a:cs typeface="Calibri"/>
              </a:rPr>
              <a:t>inancial controls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72796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7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295400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3F3F3F"/>
                </a:solidFill>
                <a:latin typeface="Calibri"/>
                <a:cs typeface="Calibri"/>
              </a:rPr>
              <a:t>We </a:t>
            </a:r>
            <a:r>
              <a:rPr lang="en-US" sz="3600" b="1" dirty="0" smtClean="0">
                <a:solidFill>
                  <a:srgbClr val="3F3F3F"/>
                </a:solidFill>
                <a:latin typeface="Calibri"/>
                <a:cs typeface="Calibri"/>
              </a:rPr>
              <a:t>Focused </a:t>
            </a:r>
            <a:r>
              <a:rPr lang="en-US" sz="3600" b="1" dirty="0">
                <a:solidFill>
                  <a:srgbClr val="3F3F3F"/>
                </a:solidFill>
                <a:latin typeface="Calibri"/>
                <a:cs typeface="Calibri"/>
              </a:rPr>
              <a:t>on Structure, Organization &amp;</a:t>
            </a:r>
            <a:r>
              <a:rPr lang="en-US" sz="3600" b="1" dirty="0" smtClean="0">
                <a:solidFill>
                  <a:srgbClr val="3F3F3F"/>
                </a:solidFill>
                <a:latin typeface="Calibri"/>
                <a:cs typeface="Calibri"/>
              </a:rPr>
              <a:t> </a:t>
            </a:r>
            <a:r>
              <a:rPr lang="en-US" sz="3600" b="1" u="sng" dirty="0">
                <a:solidFill>
                  <a:srgbClr val="3F3F3F"/>
                </a:solidFill>
                <a:latin typeface="Calibri"/>
                <a:cs typeface="Calibri"/>
              </a:rPr>
              <a:t>Norms </a:t>
            </a:r>
            <a:r>
              <a:rPr lang="en-US" sz="3600" b="1" u="sng" dirty="0" smtClean="0">
                <a:solidFill>
                  <a:srgbClr val="3F3F3F"/>
                </a:solidFill>
                <a:latin typeface="Calibri"/>
                <a:cs typeface="Calibri"/>
              </a:rPr>
              <a:t>Because This </a:t>
            </a:r>
            <a:r>
              <a:rPr lang="en-US" sz="3600" b="1" u="sng" dirty="0">
                <a:solidFill>
                  <a:srgbClr val="3F3F3F"/>
                </a:solidFill>
                <a:latin typeface="Calibri"/>
                <a:cs typeface="Calibri"/>
              </a:rPr>
              <a:t>is </a:t>
            </a:r>
            <a:r>
              <a:rPr lang="en-US" sz="3600" b="1" u="sng" dirty="0" smtClean="0">
                <a:solidFill>
                  <a:srgbClr val="3F3F3F"/>
                </a:solidFill>
                <a:latin typeface="Calibri"/>
                <a:cs typeface="Calibri"/>
              </a:rPr>
              <a:t>What We Know:</a:t>
            </a:r>
            <a:endParaRPr lang="en-US" sz="3600" b="1" u="sng" dirty="0">
              <a:solidFill>
                <a:srgbClr val="3F3F3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1"/>
            <a:ext cx="8991600" cy="4419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	“</a:t>
            </a:r>
            <a:r>
              <a:rPr lang="en-US" dirty="0">
                <a:latin typeface="Calibri"/>
                <a:cs typeface="Calibri"/>
              </a:rPr>
              <a:t>We are influencing others all the time, every time we’re around them.  If </a:t>
            </a:r>
            <a:r>
              <a:rPr lang="en-US" dirty="0" smtClean="0">
                <a:latin typeface="Calibri"/>
                <a:cs typeface="Calibri"/>
              </a:rPr>
              <a:t>you </a:t>
            </a:r>
            <a:r>
              <a:rPr lang="en-US" dirty="0">
                <a:latin typeface="Calibri"/>
                <a:cs typeface="Calibri"/>
              </a:rPr>
              <a:t>want people who are attracted to chaos and disorganization then behave in a chaotic and disorganized manner, but if </a:t>
            </a:r>
            <a:r>
              <a:rPr lang="en-US" dirty="0" smtClean="0">
                <a:latin typeface="Calibri"/>
                <a:cs typeface="Calibri"/>
              </a:rPr>
              <a:t>you </a:t>
            </a:r>
            <a:r>
              <a:rPr lang="en-US" dirty="0">
                <a:latin typeface="Calibri"/>
                <a:cs typeface="Calibri"/>
              </a:rPr>
              <a:t>want the opposite then provide the opposite to attract what you want and </a:t>
            </a:r>
            <a:r>
              <a:rPr lang="en-US" dirty="0" smtClean="0">
                <a:latin typeface="Calibri"/>
                <a:cs typeface="Calibri"/>
              </a:rPr>
              <a:t>need.   </a:t>
            </a:r>
            <a:endParaRPr lang="en-US" sz="12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	Healthy 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people are attracted to healthy 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organizations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</a:rPr>
              <a:t>, unhealthy people are attracted to unhealthy 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organizations.”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9502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Some of the Big Challenges</a:t>
            </a:r>
            <a:b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 and How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W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Calibri"/>
                <a:cs typeface="Calibri"/>
              </a:rPr>
              <a:t>e Handled Them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3859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1) Finding the Right People</a:t>
            </a:r>
            <a:endParaRPr lang="en-US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2) Creating a New Culture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1"/>
                </a:solidFill>
                <a:latin typeface="Calibri"/>
                <a:cs typeface="Calibri"/>
              </a:rPr>
              <a:t>3) Losing Board Members and Key Volunteers</a:t>
            </a:r>
            <a:endParaRPr lang="en-US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676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tx2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Calibri"/>
                <a:cs typeface="Calibri"/>
              </a:rPr>
              <a:t>How Do You Influence Board Members </a:t>
            </a:r>
            <a:r>
              <a:rPr lang="en-US" sz="3200" b="1" dirty="0" smtClean="0">
                <a:latin typeface="Calibri"/>
                <a:cs typeface="Calibri"/>
              </a:rPr>
              <a:t>&amp; </a:t>
            </a:r>
            <a:r>
              <a:rPr lang="en-US" sz="3200" b="1" dirty="0">
                <a:latin typeface="Calibri"/>
                <a:cs typeface="Calibri"/>
              </a:rPr>
              <a:t>Staff to Share A Common Vision &amp;</a:t>
            </a:r>
            <a:r>
              <a:rPr lang="en-US" sz="3200" b="1" dirty="0" smtClean="0">
                <a:latin typeface="Calibri"/>
                <a:cs typeface="Calibri"/>
              </a:rPr>
              <a:t> </a:t>
            </a:r>
            <a:r>
              <a:rPr lang="en-US" sz="3200" b="1" dirty="0">
                <a:latin typeface="Calibri"/>
                <a:cs typeface="Calibri"/>
              </a:rPr>
              <a:t>a Participative Style of Leadership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114801"/>
          </a:xfrm>
          <a:solidFill>
            <a:schemeClr val="bg2"/>
          </a:solidFill>
        </p:spPr>
        <p:txBody>
          <a:bodyPr>
            <a:normAutofit fontScale="92500" lnSpcReduction="20000"/>
          </a:bodyPr>
          <a:lstStyle/>
          <a:p>
            <a:pPr lvl="1" fontAlgn="base">
              <a:lnSpc>
                <a:spcPct val="11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Recruit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for the kind of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people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who are attracted to this type of environment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0" indent="0" fontAlgn="base">
              <a:lnSpc>
                <a:spcPct val="110000"/>
              </a:lnSpc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 fontAlgn="base">
              <a:lnSpc>
                <a:spcPct val="11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Through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a teambuilding and interactive planning process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 marL="0" indent="0" fontAlgn="base">
              <a:lnSpc>
                <a:spcPct val="110000"/>
              </a:lnSpc>
              <a:buNone/>
            </a:pPr>
            <a:endParaRPr lang="en-US" sz="1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 fontAlgn="base">
              <a:lnSpc>
                <a:spcPct val="11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You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market the organization as participative and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thoughtful;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tell your story and encourage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questions. </a:t>
            </a:r>
          </a:p>
          <a:p>
            <a:pPr marL="0" indent="0" fontAlgn="base">
              <a:lnSpc>
                <a:spcPct val="110000"/>
              </a:lnSpc>
              <a:buNone/>
            </a:pPr>
            <a:endParaRPr lang="en-US" sz="15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lvl="1" fontAlgn="base">
              <a:lnSpc>
                <a:spcPct val="11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congruent, talk the talk/walk the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walk;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do what you say you are going to do, be what you say you are going to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be. </a:t>
            </a:r>
          </a:p>
          <a:p>
            <a:pPr lvl="1" fontAlgn="base">
              <a:lnSpc>
                <a:spcPct val="110000"/>
              </a:lnSpc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Tell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the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truth.</a:t>
            </a:r>
            <a:endParaRPr lang="en-US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Where We Are Today and </a:t>
            </a:r>
            <a:r>
              <a:rPr lang="en-US" b="1" dirty="0" smtClean="0"/>
              <a:t>Our Goals </a:t>
            </a:r>
            <a:r>
              <a:rPr lang="en-US" b="1" dirty="0"/>
              <a:t>for the Future</a:t>
            </a:r>
            <a:r>
              <a:rPr lang="en-US" dirty="0"/>
              <a:t> </a:t>
            </a:r>
          </a:p>
        </p:txBody>
      </p:sp>
      <p:pic>
        <p:nvPicPr>
          <p:cNvPr id="1026" name="Picture 2" descr="https://lh6.googleusercontent.com/-9uh_A4RaVxg/VJBoRq7DzcI/AAAAAAAAK3I/s3r5Y35NiNY/w399-h709-no/20141108_1159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554480"/>
            <a:ext cx="2209800" cy="39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5.googleusercontent.com/-SPu3As2tsxc/VJBx9qKlULI/AAAAAAAAK44/5TqHLFENMyo/w640-h480-no/photo%2B%289%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425303"/>
            <a:ext cx="3276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4.googleusercontent.com/-FFSqWdVjN4o/VOOGs_KuFGI/AAAAAAAALxI/81_PYYcIHaI/w1118-h629-no/20150119_1838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438399"/>
            <a:ext cx="336454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9962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600200"/>
            <a:ext cx="7696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2"/>
                </a:solidFill>
                <a:latin typeface="Papyrus"/>
                <a:cs typeface="Papyrus"/>
              </a:rPr>
              <a:t>Organization structure is the solid foundation that is needed/required to create the safe environment that will allow people to be bold, take risks, and be creative</a:t>
            </a:r>
            <a:r>
              <a:rPr lang="en-US" sz="3600" dirty="0" smtClean="0">
                <a:solidFill>
                  <a:schemeClr val="bg2"/>
                </a:solidFill>
                <a:latin typeface="Papyrus"/>
                <a:cs typeface="Papyrus"/>
              </a:rPr>
              <a:t>!</a:t>
            </a:r>
          </a:p>
          <a:p>
            <a:pPr algn="r"/>
            <a:r>
              <a:rPr lang="en-US" sz="2400" dirty="0" smtClean="0">
                <a:solidFill>
                  <a:schemeClr val="bg2"/>
                </a:solidFill>
                <a:latin typeface="Papyrus"/>
                <a:cs typeface="Papyrus"/>
              </a:rPr>
              <a:t>Barbara Bannon</a:t>
            </a:r>
            <a:endParaRPr lang="en-US" sz="2400" dirty="0">
              <a:solidFill>
                <a:schemeClr val="bg2"/>
              </a:solidFill>
              <a:latin typeface="Papyrus"/>
              <a:cs typeface="Papyrus"/>
            </a:endParaRPr>
          </a:p>
        </p:txBody>
      </p:sp>
    </p:spTree>
    <p:extLst>
      <p:ext uri="{BB962C8B-B14F-4D97-AF65-F5344CB8AC3E}">
        <p14:creationId xmlns:p14="http://schemas.microsoft.com/office/powerpoint/2010/main" val="229629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856" y="205918"/>
            <a:ext cx="800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Thank You! Please Keep in Touch! </a:t>
            </a:r>
            <a:endParaRPr lang="en-US" sz="4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75360"/>
            <a:ext cx="244891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1200" y="1759771"/>
            <a:ext cx="2414016" cy="380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648200"/>
            <a:ext cx="617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Barbara </a:t>
            </a:r>
            <a:r>
              <a:rPr lang="en-US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Bannon</a:t>
            </a: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, Founder, Human Resource Investments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hlinkClick r:id="rId4"/>
              </a:rPr>
              <a:t>barbara@humanresourceinvestments.com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918-299-5227</a:t>
            </a:r>
          </a:p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836441"/>
            <a:ext cx="585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Ren Barger, Tulsa Hub Founder/CEO </a:t>
            </a: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hlinkClick r:id="rId5"/>
              </a:rPr>
              <a:t>ren@tulsahub.org</a:t>
            </a:r>
            <a:endParaRPr lang="en-US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773-744-1613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07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85" y="304800"/>
            <a:ext cx="7409830" cy="511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440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7315200" cy="484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46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:\Users\tulsahub\Desktop\ren\tulsa\1980.63.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100" y="152400"/>
            <a:ext cx="6781800" cy="5438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722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ulsa Hub Template (2)">
  <a:themeElements>
    <a:clrScheme name="Tulsa HUB">
      <a:dk1>
        <a:srgbClr val="7F7F7F"/>
      </a:dk1>
      <a:lt1>
        <a:srgbClr val="FFFFFF"/>
      </a:lt1>
      <a:dk2>
        <a:srgbClr val="7F7F7F"/>
      </a:dk2>
      <a:lt2>
        <a:srgbClr val="FFFFFF"/>
      </a:lt2>
      <a:accent1>
        <a:srgbClr val="FFCC29"/>
      </a:accent1>
      <a:accent2>
        <a:srgbClr val="8DB3E2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CC29"/>
      </a:hlink>
      <a:folHlink>
        <a:srgbClr val="8DB3E2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1346</TotalTime>
  <Words>513</Words>
  <Application>Microsoft Macintosh PowerPoint</Application>
  <PresentationFormat>On-screen Show (4:3)</PresentationFormat>
  <Paragraphs>74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Tulsa Hub Template (2)</vt:lpstr>
      <vt:lpstr>A Case Study in Leadership How Mentorship and Bold Leadership Grow the Tulsa Hub Mission Capacity  </vt:lpstr>
      <vt:lpstr>Welcome! What We Intend to Share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Barbara Bannon</vt:lpstr>
      <vt:lpstr>Barbara’s Impressions and Feelings as a Consultant and Potential Mentor</vt:lpstr>
      <vt:lpstr> Our Guiding and Shared Vision: Stabilize and Grow a Healthy Organization </vt:lpstr>
      <vt:lpstr>Awareness proceeds choice; without awareness, there is no choice.</vt:lpstr>
      <vt:lpstr>Classic Characteristics of an Unhealthy Organization</vt:lpstr>
      <vt:lpstr>Our Definition of “Healthy” Included:</vt:lpstr>
      <vt:lpstr>Our Definition of “Healthy” Continued:</vt:lpstr>
      <vt:lpstr>Our Definition of “Healthy” Continued:</vt:lpstr>
      <vt:lpstr>We Focused on Structure, Organization &amp; Norms Because This is What We Know:</vt:lpstr>
      <vt:lpstr>Some of the Big Challenges  and How We Handled Them</vt:lpstr>
      <vt:lpstr>How Do You Influence Board Members &amp; Staff to Share A Common Vision &amp; a Participative Style of Leadership </vt:lpstr>
      <vt:lpstr>Where We Are Today and Our Goals for the Future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THub</dc:creator>
  <cp:lastModifiedBy>Elizabeth Murphy</cp:lastModifiedBy>
  <cp:revision>50</cp:revision>
  <dcterms:created xsi:type="dcterms:W3CDTF">2015-03-04T14:46:44Z</dcterms:created>
  <dcterms:modified xsi:type="dcterms:W3CDTF">2015-03-23T19:52:52Z</dcterms:modified>
</cp:coreProperties>
</file>